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7" r:id="rId3"/>
    <p:sldId id="258" r:id="rId4"/>
    <p:sldId id="260" r:id="rId5"/>
    <p:sldId id="261" r:id="rId6"/>
    <p:sldId id="297" r:id="rId7"/>
    <p:sldId id="298" r:id="rId8"/>
    <p:sldId id="262" r:id="rId9"/>
    <p:sldId id="299" r:id="rId10"/>
    <p:sldId id="300" r:id="rId11"/>
    <p:sldId id="301" r:id="rId12"/>
    <p:sldId id="263" r:id="rId13"/>
    <p:sldId id="302" r:id="rId14"/>
    <p:sldId id="269" r:id="rId15"/>
  </p:sldIdLst>
  <p:sldSz cx="9144000" cy="5143500" type="screen16x9"/>
  <p:notesSz cx="6858000" cy="9144000"/>
  <p:embeddedFontLst>
    <p:embeddedFont>
      <p:font typeface="Advent Pro Light" panose="020B0604020202020204" charset="0"/>
      <p:regular r:id="rId17"/>
      <p:bold r:id="rId18"/>
    </p:embeddedFont>
    <p:embeddedFont>
      <p:font typeface="Josefin Slab" panose="020B0604020202020204" charset="0"/>
      <p:regular r:id="rId19"/>
      <p:bold r:id="rId20"/>
      <p:italic r:id="rId21"/>
      <p:boldItalic r:id="rId22"/>
    </p:embeddedFont>
    <p:embeddedFont>
      <p:font typeface="Fira Sans Condensed Light" panose="020B0604020202020204" charset="0"/>
      <p:regular r:id="rId23"/>
      <p:bold r:id="rId24"/>
      <p:italic r:id="rId25"/>
      <p:boldItalic r:id="rId26"/>
    </p:embeddedFont>
    <p:embeddedFont>
      <p:font typeface="Rajdhani" panose="020B0604020202020204" charset="0"/>
      <p:regular r:id="rId27"/>
      <p:bold r:id="rId28"/>
    </p:embeddedFont>
    <p:embeddedFont>
      <p:font typeface="Anton"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23AE9A-72BE-4870-B8EC-E14ABBD97AEB}">
  <a:tblStyle styleId="{CB23AE9A-72BE-4870-B8EC-E14ABBD97A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00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73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31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0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26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417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9" r:id="rId6"/>
    <p:sldLayoutId id="2147483660" r:id="rId7"/>
    <p:sldLayoutId id="2147483661" r:id="rId8"/>
    <p:sldLayoutId id="2147483662"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Google Shape;103;p24"/>
          <p:cNvSpPr txBox="1">
            <a:spLocks noGrp="1"/>
          </p:cNvSpPr>
          <p:nvPr>
            <p:ph type="subTitle" idx="1"/>
          </p:nvPr>
        </p:nvSpPr>
        <p:spPr>
          <a:xfrm>
            <a:off x="633860" y="4009954"/>
            <a:ext cx="5223601"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latin typeface="Fira Sans Condensed Light"/>
                <a:ea typeface="Fira Sans Condensed Light"/>
                <a:cs typeface="Fira Sans Condensed Light"/>
                <a:sym typeface="Fira Sans Condensed Light"/>
              </a:rPr>
              <a:t>Security Camera </a:t>
            </a:r>
            <a:r>
              <a:rPr lang="en" b="1" dirty="0" smtClean="0">
                <a:latin typeface="Fira Sans Condensed Light"/>
                <a:ea typeface="Fira Sans Condensed Light"/>
                <a:cs typeface="Fira Sans Condensed Light"/>
                <a:sym typeface="Fira Sans Condensed Light"/>
              </a:rPr>
              <a:t>with Motion </a:t>
            </a:r>
            <a:r>
              <a:rPr lang="en" b="1" dirty="0" smtClean="0">
                <a:latin typeface="Fira Sans Condensed Light"/>
                <a:ea typeface="Fira Sans Condensed Light"/>
                <a:cs typeface="Fira Sans Condensed Light"/>
                <a:sym typeface="Fira Sans Condensed Light"/>
              </a:rPr>
              <a:t>Detection and automatic alert system</a:t>
            </a:r>
            <a:endParaRPr b="1"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108174" y="-114193"/>
            <a:ext cx="3490548" cy="3664718"/>
          </a:xfrm>
          <a:prstGeom prst="rect">
            <a:avLst/>
          </a:prstGeom>
          <a:noFill/>
          <a:ln>
            <a:noFill/>
          </a:ln>
        </p:spPr>
      </p:pic>
      <p:sp>
        <p:nvSpPr>
          <p:cNvPr id="102" name="Google Shape;102;p24"/>
          <p:cNvSpPr txBox="1">
            <a:spLocks noGrp="1"/>
          </p:cNvSpPr>
          <p:nvPr>
            <p:ph type="ctrTitle"/>
          </p:nvPr>
        </p:nvSpPr>
        <p:spPr>
          <a:xfrm>
            <a:off x="103773" y="2848578"/>
            <a:ext cx="6687965" cy="14038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Rajdhani"/>
                <a:ea typeface="Rajdhani"/>
                <a:cs typeface="Rajdhani"/>
                <a:sym typeface="Rajdhani"/>
              </a:rPr>
              <a:t>Security Camera</a:t>
            </a:r>
            <a:endParaRPr dirty="0">
              <a:latin typeface="Rajdhani"/>
              <a:ea typeface="Rajdhani"/>
              <a:cs typeface="Rajdhani"/>
              <a:sym typeface="Rajdhani"/>
            </a:endParaRPr>
          </a:p>
        </p:txBody>
      </p:sp>
      <p:sp>
        <p:nvSpPr>
          <p:cNvPr id="5" name="Google Shape;102;p24"/>
          <p:cNvSpPr txBox="1">
            <a:spLocks/>
          </p:cNvSpPr>
          <p:nvPr/>
        </p:nvSpPr>
        <p:spPr>
          <a:xfrm>
            <a:off x="103773" y="0"/>
            <a:ext cx="6687965" cy="14038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200"/>
              <a:buFont typeface="Rajdhani"/>
              <a:buNone/>
              <a:defRPr sz="7200" b="1" i="0" u="none" strike="noStrike" cap="none">
                <a:solidFill>
                  <a:schemeClr val="lt2"/>
                </a:solidFill>
                <a:latin typeface="Anton"/>
                <a:ea typeface="Anton"/>
                <a:cs typeface="Anton"/>
                <a:sym typeface="Anton"/>
              </a:defRPr>
            </a:lvl1pPr>
            <a:lvl2pPr marR="0" lvl="1"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9pPr>
          </a:lstStyle>
          <a:p>
            <a:r>
              <a:rPr lang="en-IN" sz="4800" dirty="0" smtClean="0">
                <a:latin typeface="Rajdhani"/>
                <a:ea typeface="Rajdhani"/>
                <a:cs typeface="Rajdhani"/>
                <a:sym typeface="Rajdhani"/>
              </a:rPr>
              <a:t>AI Assignment |</a:t>
            </a:r>
            <a:endParaRPr lang="en-IN" sz="4800" dirty="0">
              <a:latin typeface="Rajdhani"/>
              <a:ea typeface="Rajdhani"/>
              <a:cs typeface="Rajdhani"/>
              <a:sym typeface="Rajdhani"/>
            </a:endParaRPr>
          </a:p>
        </p:txBody>
      </p:sp>
      <p:sp>
        <p:nvSpPr>
          <p:cNvPr id="6" name="Google Shape;103;p24"/>
          <p:cNvSpPr txBox="1">
            <a:spLocks/>
          </p:cNvSpPr>
          <p:nvPr/>
        </p:nvSpPr>
        <p:spPr>
          <a:xfrm>
            <a:off x="249547" y="1416407"/>
            <a:ext cx="4859165"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US" b="1" dirty="0" smtClean="0">
                <a:latin typeface="Fira Sans Condensed Light"/>
                <a:ea typeface="Fira Sans Condensed Light"/>
                <a:cs typeface="Fira Sans Condensed Light"/>
                <a:sym typeface="Fira Sans Condensed Light"/>
              </a:rPr>
              <a:t>Submitted By : Mayank Agrawal (2019IMG036)</a:t>
            </a:r>
            <a:endParaRPr lang="en-US" b="1" dirty="0">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99391" y="64077"/>
            <a:ext cx="2630557" cy="8702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smtClean="0"/>
              <a:t>Raw Code</a:t>
            </a:r>
            <a:endParaRPr sz="4400" dirty="0"/>
          </a:p>
        </p:txBody>
      </p:sp>
      <p:sp>
        <p:nvSpPr>
          <p:cNvPr id="175" name="Google Shape;175;p30"/>
          <p:cNvSpPr txBox="1">
            <a:spLocks noGrp="1"/>
          </p:cNvSpPr>
          <p:nvPr>
            <p:ph type="subTitle" idx="1"/>
          </p:nvPr>
        </p:nvSpPr>
        <p:spPr>
          <a:xfrm>
            <a:off x="410818" y="821635"/>
            <a:ext cx="6506818" cy="4321865"/>
          </a:xfrm>
          <a:prstGeom prst="rect">
            <a:avLst/>
          </a:prstGeom>
        </p:spPr>
        <p:txBody>
          <a:bodyPr spcFirstLastPara="1" wrap="square" lIns="91425" tIns="91425" rIns="91425" bIns="91425" anchor="t" anchorCtr="0">
            <a:noAutofit/>
          </a:bodyPr>
          <a:lstStyle/>
          <a:p>
            <a:pPr marL="0" lvl="0" indent="0"/>
            <a:r>
              <a:rPr lang="en-IN" sz="1000" dirty="0"/>
              <a:t> </a:t>
            </a:r>
            <a:r>
              <a:rPr lang="en-IN" sz="1000" dirty="0" err="1"/>
              <a:t>minNeighbors</a:t>
            </a:r>
            <a:r>
              <a:rPr lang="en-IN" sz="1000" dirty="0"/>
              <a:t>=5,</a:t>
            </a:r>
          </a:p>
          <a:p>
            <a:pPr marL="0" lvl="0" indent="0"/>
            <a:r>
              <a:rPr lang="en-IN" sz="1000" dirty="0"/>
              <a:t> </a:t>
            </a:r>
            <a:r>
              <a:rPr lang="en-IN" sz="1000" dirty="0" err="1" smtClean="0"/>
              <a:t>minSize</a:t>
            </a:r>
            <a:r>
              <a:rPr lang="en-IN" sz="1000" dirty="0"/>
              <a:t>=(30, 30),</a:t>
            </a:r>
          </a:p>
          <a:p>
            <a:pPr marL="0" lvl="0" indent="0"/>
            <a:r>
              <a:rPr lang="en-IN" sz="1000" dirty="0"/>
              <a:t> </a:t>
            </a:r>
            <a:r>
              <a:rPr lang="en-IN" sz="1000" dirty="0" smtClean="0"/>
              <a:t>)</a:t>
            </a:r>
          </a:p>
          <a:p>
            <a:pPr marL="0" lvl="0" indent="0"/>
            <a:r>
              <a:rPr lang="en-IN" sz="1000" dirty="0" smtClean="0"/>
              <a:t>body </a:t>
            </a:r>
            <a:r>
              <a:rPr lang="en-IN" sz="1000" dirty="0"/>
              <a:t>= </a:t>
            </a:r>
            <a:r>
              <a:rPr lang="en-IN" sz="1000" dirty="0" err="1"/>
              <a:t>bodyCascade.detectMultiScale</a:t>
            </a:r>
            <a:r>
              <a:rPr lang="en-IN" sz="1000" dirty="0"/>
              <a:t>(</a:t>
            </a:r>
            <a:r>
              <a:rPr lang="en-IN" sz="1000" dirty="0" err="1"/>
              <a:t>gray</a:t>
            </a:r>
            <a:r>
              <a:rPr lang="en-IN" sz="1000" dirty="0"/>
              <a:t>, 1.1, 4)</a:t>
            </a:r>
          </a:p>
          <a:p>
            <a:pPr marL="0" lvl="0" indent="0"/>
            <a:r>
              <a:rPr lang="en-IN" sz="1000" dirty="0"/>
              <a:t>        for (x, y, w, h) in body:</a:t>
            </a:r>
          </a:p>
          <a:p>
            <a:pPr marL="0" lvl="0" indent="0"/>
            <a:r>
              <a:rPr lang="en-IN" sz="1000" dirty="0"/>
              <a:t>            cv2.rectangle(frame, (x, y), (x + w, y + h), (255, 0, 0), 2)</a:t>
            </a:r>
          </a:p>
          <a:p>
            <a:pPr marL="0" lvl="0" indent="0"/>
            <a:r>
              <a:rPr lang="en-IN" sz="1000" dirty="0"/>
              <a:t>            if(</a:t>
            </a:r>
            <a:r>
              <a:rPr lang="en-IN" sz="1000" dirty="0" err="1"/>
              <a:t>body.any</a:t>
            </a:r>
            <a:r>
              <a:rPr lang="en-IN" sz="1000" dirty="0" smtClean="0"/>
              <a:t>()):</a:t>
            </a:r>
          </a:p>
          <a:p>
            <a:pPr marL="0" lvl="0" indent="0"/>
            <a:endParaRPr lang="en-IN" sz="1000" dirty="0"/>
          </a:p>
          <a:p>
            <a:pPr marL="0" lvl="0" indent="0"/>
            <a:r>
              <a:rPr lang="en-IN" sz="1000" dirty="0"/>
              <a:t>                engine = pyttsx3.init()</a:t>
            </a:r>
          </a:p>
          <a:p>
            <a:pPr marL="0" lvl="0" indent="0"/>
            <a:r>
              <a:rPr lang="en-IN" sz="1000" dirty="0"/>
              <a:t>                voices = </a:t>
            </a:r>
            <a:r>
              <a:rPr lang="en-IN" sz="1000" dirty="0" err="1"/>
              <a:t>engine.getProperty</a:t>
            </a:r>
            <a:r>
              <a:rPr lang="en-IN" sz="1000" dirty="0"/>
              <a:t>('voices')</a:t>
            </a:r>
          </a:p>
          <a:p>
            <a:pPr marL="0" lvl="0" indent="0"/>
            <a:r>
              <a:rPr lang="en-IN" sz="1000" dirty="0"/>
              <a:t>                </a:t>
            </a:r>
            <a:r>
              <a:rPr lang="en-IN" sz="1000" dirty="0" err="1"/>
              <a:t>engine.setProperty</a:t>
            </a:r>
            <a:r>
              <a:rPr lang="en-IN" sz="1000" dirty="0"/>
              <a:t>('voice', voices[1].id)</a:t>
            </a:r>
          </a:p>
          <a:p>
            <a:pPr marL="0" lvl="0" indent="0"/>
            <a:r>
              <a:rPr lang="en-IN" sz="1000" dirty="0"/>
              <a:t>                </a:t>
            </a:r>
            <a:r>
              <a:rPr lang="en-IN" sz="1000" dirty="0" err="1"/>
              <a:t>engine.setProperty</a:t>
            </a:r>
            <a:r>
              <a:rPr lang="en-IN" sz="1000" dirty="0"/>
              <a:t>('rate', 150)</a:t>
            </a:r>
          </a:p>
          <a:p>
            <a:pPr marL="0" lvl="0" indent="0"/>
            <a:r>
              <a:rPr lang="en-IN" sz="1000" dirty="0"/>
              <a:t>                </a:t>
            </a:r>
            <a:r>
              <a:rPr lang="en-IN" sz="1000" dirty="0" err="1"/>
              <a:t>engine.say</a:t>
            </a:r>
            <a:r>
              <a:rPr lang="en-IN" sz="1000" dirty="0"/>
              <a:t>("Object Detected")</a:t>
            </a:r>
          </a:p>
          <a:p>
            <a:pPr marL="0" lvl="0" indent="0"/>
            <a:r>
              <a:rPr lang="en-IN" sz="1000" dirty="0"/>
              <a:t>                </a:t>
            </a:r>
            <a:r>
              <a:rPr lang="en-IN" sz="1000" dirty="0" err="1"/>
              <a:t>engine.runAndWait</a:t>
            </a:r>
            <a:r>
              <a:rPr lang="en-IN" sz="1000" dirty="0" smtClean="0"/>
              <a:t>()</a:t>
            </a:r>
          </a:p>
          <a:p>
            <a:pPr marL="0" lvl="0" indent="0"/>
            <a:endParaRPr lang="en-IN" sz="1000" dirty="0"/>
          </a:p>
          <a:p>
            <a:pPr marL="0" lvl="0" indent="0"/>
            <a:r>
              <a:rPr lang="en-IN" sz="1000" dirty="0"/>
              <a:t>               </a:t>
            </a:r>
            <a:r>
              <a:rPr lang="en-IN" sz="1000" dirty="0" smtClean="0"/>
              <a:t> </a:t>
            </a:r>
            <a:r>
              <a:rPr lang="en-IN" sz="1000" dirty="0"/>
              <a:t>try</a:t>
            </a:r>
            <a:r>
              <a:rPr lang="en-IN" sz="1000" dirty="0" smtClean="0"/>
              <a:t>:</a:t>
            </a:r>
            <a:endParaRPr lang="en-IN" sz="1000" dirty="0"/>
          </a:p>
          <a:p>
            <a:pPr marL="0" lvl="0" indent="0"/>
            <a:r>
              <a:rPr lang="en-IN" sz="1000" dirty="0"/>
              <a:t>                    </a:t>
            </a:r>
            <a:r>
              <a:rPr lang="en-IN" sz="1000" dirty="0" err="1"/>
              <a:t>sendSMS</a:t>
            </a:r>
            <a:r>
              <a:rPr lang="en-IN" sz="1000" dirty="0"/>
              <a:t>()</a:t>
            </a:r>
          </a:p>
          <a:p>
            <a:pPr marL="0" lvl="0" indent="0"/>
            <a:r>
              <a:rPr lang="en-IN" sz="1000" dirty="0"/>
              <a:t>                except:</a:t>
            </a:r>
          </a:p>
          <a:p>
            <a:pPr marL="0" lvl="0" indent="0"/>
            <a:r>
              <a:rPr lang="en-IN" sz="1000" dirty="0"/>
              <a:t>                    print("failed to communicate</a:t>
            </a:r>
            <a:r>
              <a:rPr lang="en-IN" sz="1000" dirty="0" smtClean="0"/>
              <a:t>")</a:t>
            </a:r>
          </a:p>
          <a:p>
            <a:pPr marL="0" lvl="0" indent="0"/>
            <a:endParaRPr lang="en-IN" sz="1000" dirty="0"/>
          </a:p>
          <a:p>
            <a:pPr marL="0" lvl="0" indent="0"/>
            <a:r>
              <a:rPr lang="en-IN" sz="1000" dirty="0"/>
              <a:t>        # Draw a rectangle around the faces</a:t>
            </a:r>
          </a:p>
          <a:p>
            <a:pPr marL="0" lvl="0" indent="0"/>
            <a:r>
              <a:rPr lang="en-IN" sz="1000" dirty="0"/>
              <a:t>        for (x, y, w, h) in faces:</a:t>
            </a:r>
          </a:p>
          <a:p>
            <a:pPr marL="0" lvl="0" indent="0"/>
            <a:r>
              <a:rPr lang="en-IN" sz="1000" dirty="0"/>
              <a:t>            cv2.rectangle(frame, (x, y), (</a:t>
            </a:r>
            <a:r>
              <a:rPr lang="en-IN" sz="1000" dirty="0" err="1"/>
              <a:t>x+w</a:t>
            </a:r>
            <a:r>
              <a:rPr lang="en-IN" sz="1000" dirty="0"/>
              <a:t>, </a:t>
            </a:r>
            <a:r>
              <a:rPr lang="en-IN" sz="1000" dirty="0" err="1"/>
              <a:t>y+h</a:t>
            </a:r>
            <a:r>
              <a:rPr lang="en-IN" sz="1000" dirty="0"/>
              <a:t>), (0, 255, 0), 2)</a:t>
            </a:r>
          </a:p>
          <a:p>
            <a:pPr marL="0" lvl="0" indent="0"/>
            <a:endParaRPr lang="en-IN" sz="1000" dirty="0"/>
          </a:p>
          <a:p>
            <a:pPr marL="0" lvl="0" indent="0"/>
            <a:r>
              <a:rPr lang="en-IN" sz="1000" dirty="0"/>
              <a:t>        # Display the resulting frame</a:t>
            </a:r>
          </a:p>
          <a:p>
            <a:pPr marL="0" lvl="0" indent="0"/>
            <a:r>
              <a:rPr lang="en-IN" sz="1000" dirty="0"/>
              <a:t>        cv2.imshow('Video', frame</a:t>
            </a:r>
            <a:r>
              <a:rPr lang="en-IN" sz="1000" dirty="0" smtClean="0"/>
              <a:t>)</a:t>
            </a:r>
          </a:p>
        </p:txBody>
      </p:sp>
    </p:spTree>
    <p:extLst>
      <p:ext uri="{BB962C8B-B14F-4D97-AF65-F5344CB8AC3E}">
        <p14:creationId xmlns:p14="http://schemas.microsoft.com/office/powerpoint/2010/main" val="162328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99391" y="64077"/>
            <a:ext cx="2630557" cy="8702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smtClean="0"/>
              <a:t>Raw Code</a:t>
            </a:r>
            <a:endParaRPr sz="4400" dirty="0"/>
          </a:p>
        </p:txBody>
      </p:sp>
      <p:sp>
        <p:nvSpPr>
          <p:cNvPr id="175" name="Google Shape;175;p30"/>
          <p:cNvSpPr txBox="1">
            <a:spLocks noGrp="1"/>
          </p:cNvSpPr>
          <p:nvPr>
            <p:ph type="subTitle" idx="1"/>
          </p:nvPr>
        </p:nvSpPr>
        <p:spPr>
          <a:xfrm>
            <a:off x="410818" y="821635"/>
            <a:ext cx="6506818" cy="4321865"/>
          </a:xfrm>
          <a:prstGeom prst="rect">
            <a:avLst/>
          </a:prstGeom>
        </p:spPr>
        <p:txBody>
          <a:bodyPr spcFirstLastPara="1" wrap="square" lIns="91425" tIns="91425" rIns="91425" bIns="91425" anchor="t" anchorCtr="0">
            <a:noAutofit/>
          </a:bodyPr>
          <a:lstStyle/>
          <a:p>
            <a:pPr marL="0" lvl="0" indent="0"/>
            <a:endParaRPr lang="en-US" sz="1000" dirty="0"/>
          </a:p>
          <a:p>
            <a:pPr marL="0" lvl="0" indent="0"/>
            <a:r>
              <a:rPr lang="en-US" sz="1000" dirty="0"/>
              <a:t>     else:</a:t>
            </a:r>
          </a:p>
          <a:p>
            <a:pPr marL="0" lvl="0" indent="0"/>
            <a:r>
              <a:rPr lang="en-US" sz="1000" dirty="0"/>
              <a:t>        print ("Error </a:t>
            </a:r>
            <a:r>
              <a:rPr lang="en-US" sz="1000" dirty="0" err="1"/>
              <a:t>aqcuiring</a:t>
            </a:r>
            <a:r>
              <a:rPr lang="en-US" sz="1000" dirty="0"/>
              <a:t> the frame")</a:t>
            </a:r>
          </a:p>
          <a:p>
            <a:pPr marL="0" lvl="0" indent="0"/>
            <a:r>
              <a:rPr lang="en-US" sz="1000" dirty="0"/>
              <a:t>        break</a:t>
            </a:r>
          </a:p>
          <a:p>
            <a:pPr marL="0" lvl="0" indent="0"/>
            <a:r>
              <a:rPr lang="en-US" sz="1000" dirty="0" smtClean="0"/>
              <a:t> </a:t>
            </a:r>
          </a:p>
          <a:p>
            <a:pPr marL="0" lvl="0" indent="0"/>
            <a:r>
              <a:rPr lang="en-US" sz="1000" dirty="0" smtClean="0"/>
              <a:t>if </a:t>
            </a:r>
            <a:r>
              <a:rPr lang="en-US" sz="1000" dirty="0"/>
              <a:t>cv2.waitKey(1) &amp; 0xFF == </a:t>
            </a:r>
            <a:r>
              <a:rPr lang="en-US" sz="1000" dirty="0" err="1"/>
              <a:t>ord</a:t>
            </a:r>
            <a:r>
              <a:rPr lang="en-US" sz="1000" dirty="0"/>
              <a:t>('q'):</a:t>
            </a:r>
          </a:p>
          <a:p>
            <a:pPr marL="0" lvl="0" indent="0"/>
            <a:r>
              <a:rPr lang="en-US" sz="1000" dirty="0"/>
              <a:t>        break</a:t>
            </a:r>
          </a:p>
          <a:p>
            <a:pPr marL="0" lvl="0" indent="0"/>
            <a:r>
              <a:rPr lang="en-US" sz="1000" dirty="0"/>
              <a:t>else:</a:t>
            </a:r>
          </a:p>
          <a:p>
            <a:pPr marL="0" lvl="0" indent="0"/>
            <a:r>
              <a:rPr lang="en-US" sz="1000" dirty="0"/>
              <a:t>   print("not connected")</a:t>
            </a:r>
          </a:p>
          <a:p>
            <a:pPr marL="0" lvl="0" indent="0"/>
            <a:endParaRPr lang="en-US" sz="1000" dirty="0"/>
          </a:p>
          <a:p>
            <a:pPr marL="0" lvl="0" indent="0"/>
            <a:r>
              <a:rPr lang="en-US" sz="1000" dirty="0"/>
              <a:t># When everything is done, release the capture</a:t>
            </a:r>
          </a:p>
          <a:p>
            <a:pPr marL="0" lvl="0" indent="0"/>
            <a:r>
              <a:rPr lang="en-US" sz="1000" dirty="0" err="1"/>
              <a:t>cam.release</a:t>
            </a:r>
            <a:r>
              <a:rPr lang="en-US" sz="1000" dirty="0"/>
              <a:t>()</a:t>
            </a:r>
          </a:p>
          <a:p>
            <a:pPr marL="0" lvl="0" indent="0"/>
            <a:r>
              <a:rPr lang="en-US" sz="1000" dirty="0"/>
              <a:t>cv2.destroyAllWindows()</a:t>
            </a:r>
            <a:endParaRPr lang="en-IN" sz="1000" dirty="0"/>
          </a:p>
        </p:txBody>
      </p:sp>
    </p:spTree>
    <p:extLst>
      <p:ext uri="{BB962C8B-B14F-4D97-AF65-F5344CB8AC3E}">
        <p14:creationId xmlns:p14="http://schemas.microsoft.com/office/powerpoint/2010/main" val="199077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IN" dirty="0"/>
              <a:t>Result and </a:t>
            </a:r>
            <a:r>
              <a:rPr lang="en-IN" dirty="0" smtClean="0"/>
              <a:t>Discussion</a:t>
            </a:r>
            <a:endParaRPr dirty="0"/>
          </a:p>
        </p:txBody>
      </p:sp>
      <p:sp>
        <p:nvSpPr>
          <p:cNvPr id="3" name="Subtitle 2"/>
          <p:cNvSpPr>
            <a:spLocks noGrp="1"/>
          </p:cNvSpPr>
          <p:nvPr>
            <p:ph type="subTitle" idx="3"/>
          </p:nvPr>
        </p:nvSpPr>
        <p:spPr>
          <a:xfrm>
            <a:off x="291550" y="1464365"/>
            <a:ext cx="8395252" cy="2040835"/>
          </a:xfrm>
        </p:spPr>
        <p:txBody>
          <a:bodyPr/>
          <a:lstStyle/>
          <a:p>
            <a:r>
              <a:rPr lang="en-US" sz="2000" dirty="0"/>
              <a:t>By writing the above code we have </a:t>
            </a:r>
            <a:r>
              <a:rPr lang="en-US" sz="2000" dirty="0" smtClean="0"/>
              <a:t>made the Security System using </a:t>
            </a:r>
            <a:r>
              <a:rPr lang="en-US" sz="2000" dirty="0" err="1" smtClean="0"/>
              <a:t>OpenCV</a:t>
            </a:r>
            <a:r>
              <a:rPr lang="en-US" sz="2000" dirty="0" smtClean="0"/>
              <a:t> </a:t>
            </a:r>
          </a:p>
          <a:p>
            <a:r>
              <a:rPr lang="en-US" sz="2000" dirty="0" smtClean="0"/>
              <a:t>Library to detect difference between frames and thus detect moving object in </a:t>
            </a:r>
          </a:p>
          <a:p>
            <a:r>
              <a:rPr lang="en-US" sz="2000" dirty="0" smtClean="0"/>
              <a:t>a video feed. We also explored many Python libraries like pyttsx3, </a:t>
            </a:r>
            <a:r>
              <a:rPr lang="en-US" sz="2000" dirty="0" err="1" smtClean="0"/>
              <a:t>SinchSMS</a:t>
            </a:r>
            <a:r>
              <a:rPr lang="en-US" sz="2000" dirty="0" smtClean="0"/>
              <a:t> </a:t>
            </a:r>
          </a:p>
          <a:p>
            <a:r>
              <a:rPr lang="en-US" sz="2000" dirty="0" smtClean="0"/>
              <a:t>etc.  which </a:t>
            </a:r>
            <a:r>
              <a:rPr lang="en-US" sz="2000" dirty="0"/>
              <a:t>can </a:t>
            </a:r>
            <a:r>
              <a:rPr lang="en-US" sz="2000" dirty="0" smtClean="0"/>
              <a:t>do Many tasks as discussed in above Slides but </a:t>
            </a:r>
            <a:r>
              <a:rPr lang="en-US" sz="2000" dirty="0"/>
              <a:t>this is not the </a:t>
            </a:r>
            <a:endParaRPr lang="en-US" sz="2000" dirty="0" smtClean="0"/>
          </a:p>
          <a:p>
            <a:r>
              <a:rPr lang="en-US" sz="2000" dirty="0" smtClean="0"/>
              <a:t>limitation </a:t>
            </a:r>
            <a:r>
              <a:rPr lang="en-US" sz="2000" dirty="0"/>
              <a:t>this is just </a:t>
            </a:r>
            <a:r>
              <a:rPr lang="en-US" sz="2000" dirty="0" smtClean="0"/>
              <a:t>the beginning</a:t>
            </a:r>
            <a:r>
              <a:rPr lang="en-US" sz="2000" dirty="0"/>
              <a:t>. we can add endless functionalities to our </a:t>
            </a:r>
            <a:endParaRPr lang="en-US" sz="2000" dirty="0" smtClean="0"/>
          </a:p>
          <a:p>
            <a:r>
              <a:rPr lang="en-US" sz="2000" dirty="0" smtClean="0"/>
              <a:t>security </a:t>
            </a:r>
            <a:r>
              <a:rPr lang="en-US" sz="2000" dirty="0"/>
              <a:t>camera to make it more </a:t>
            </a:r>
            <a:r>
              <a:rPr lang="en-US" sz="2000" dirty="0" smtClean="0"/>
              <a:t>smart</a:t>
            </a:r>
            <a:r>
              <a:rPr lang="en-US" sz="2000" dirty="0"/>
              <a:t>.</a:t>
            </a:r>
            <a:endParaRPr lang="en-IN" sz="2000" dirty="0"/>
          </a:p>
          <a:p>
            <a:endParaRPr lang="en-US" sz="2000" dirty="0" smtClean="0"/>
          </a:p>
          <a:p>
            <a:r>
              <a:rPr lang="en-US" sz="2000" dirty="0" smtClean="0"/>
              <a:t>It can be very useful for Security in Home, Bank , Office etc.</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lvl="0"/>
            <a:r>
              <a:rPr lang="en-IN" dirty="0" smtClean="0"/>
              <a:t>Conclusion And Future upgradation</a:t>
            </a:r>
            <a:endParaRPr dirty="0"/>
          </a:p>
        </p:txBody>
      </p:sp>
      <p:sp>
        <p:nvSpPr>
          <p:cNvPr id="3" name="Subtitle 2"/>
          <p:cNvSpPr>
            <a:spLocks noGrp="1"/>
          </p:cNvSpPr>
          <p:nvPr>
            <p:ph type="subTitle" idx="3"/>
          </p:nvPr>
        </p:nvSpPr>
        <p:spPr>
          <a:xfrm>
            <a:off x="311428" y="1082525"/>
            <a:ext cx="8395252" cy="3887040"/>
          </a:xfrm>
        </p:spPr>
        <p:txBody>
          <a:bodyPr anchor="t"/>
          <a:lstStyle/>
          <a:p>
            <a:r>
              <a:rPr lang="en-US" sz="2000" dirty="0" err="1"/>
              <a:t>OpenCV</a:t>
            </a:r>
            <a:r>
              <a:rPr lang="en-US" sz="2000" dirty="0"/>
              <a:t> is for image/video processing and computer vision. Free and open </a:t>
            </a:r>
            <a:endParaRPr lang="en-US" sz="2000" dirty="0" smtClean="0"/>
          </a:p>
          <a:p>
            <a:r>
              <a:rPr lang="en-US" sz="2000" dirty="0" smtClean="0"/>
              <a:t>source </a:t>
            </a:r>
            <a:r>
              <a:rPr lang="en-US" sz="2000" dirty="0"/>
              <a:t>(BSD licensed) Cross-platform and actively developed (also </a:t>
            </a:r>
            <a:endParaRPr lang="en-US" sz="2000" dirty="0" smtClean="0"/>
          </a:p>
          <a:p>
            <a:r>
              <a:rPr lang="en-US" sz="2000" dirty="0" smtClean="0"/>
              <a:t>downloaded </a:t>
            </a:r>
            <a:r>
              <a:rPr lang="en-US" sz="2000" dirty="0"/>
              <a:t>over 3 million times)! This presentation covered just a few of the </a:t>
            </a:r>
            <a:endParaRPr lang="en-US" sz="2000" dirty="0" smtClean="0"/>
          </a:p>
          <a:p>
            <a:r>
              <a:rPr lang="en-US" sz="2000" dirty="0" smtClean="0"/>
              <a:t>over </a:t>
            </a:r>
            <a:r>
              <a:rPr lang="en-US" sz="2000" dirty="0"/>
              <a:t>2,000 algorithms available in </a:t>
            </a:r>
            <a:r>
              <a:rPr lang="en-US" sz="2000" dirty="0" err="1"/>
              <a:t>OpenCV</a:t>
            </a:r>
            <a:r>
              <a:rPr lang="en-US" sz="2000" dirty="0" smtClean="0"/>
              <a:t>.</a:t>
            </a:r>
          </a:p>
          <a:p>
            <a:r>
              <a:rPr lang="en-US" sz="2000" b="1" dirty="0"/>
              <a:t>In Future</a:t>
            </a:r>
            <a:r>
              <a:rPr lang="en-US" sz="2000" dirty="0"/>
              <a:t>, The only problem in using </a:t>
            </a:r>
            <a:r>
              <a:rPr lang="en-US" sz="2000" dirty="0" err="1"/>
              <a:t>OpenCV</a:t>
            </a:r>
            <a:r>
              <a:rPr lang="en-US" sz="2000" dirty="0"/>
              <a:t> algorithms is that they can be </a:t>
            </a:r>
            <a:endParaRPr lang="en-US" sz="2000" dirty="0" smtClean="0"/>
          </a:p>
          <a:p>
            <a:r>
              <a:rPr lang="en-US" sz="2000" dirty="0" smtClean="0"/>
              <a:t>spoofed </a:t>
            </a:r>
            <a:r>
              <a:rPr lang="en-US" sz="2000" dirty="0"/>
              <a:t>easily or they can detect false faces. The anti-spoofing techniques </a:t>
            </a:r>
            <a:endParaRPr lang="en-US" sz="2000" dirty="0" smtClean="0"/>
          </a:p>
          <a:p>
            <a:r>
              <a:rPr lang="en-US" sz="2000" dirty="0" smtClean="0"/>
              <a:t>can </a:t>
            </a:r>
            <a:r>
              <a:rPr lang="en-US" sz="2000" dirty="0"/>
              <a:t>be used when our system is used for security purpose</a:t>
            </a:r>
            <a:r>
              <a:rPr lang="en-US" sz="2000" dirty="0" smtClean="0"/>
              <a:t>. It </a:t>
            </a:r>
            <a:r>
              <a:rPr lang="en-US" sz="2000" dirty="0"/>
              <a:t>can be solved by </a:t>
            </a:r>
            <a:endParaRPr lang="en-US" sz="2000" dirty="0" smtClean="0"/>
          </a:p>
          <a:p>
            <a:r>
              <a:rPr lang="en-US" sz="2000" dirty="0"/>
              <a:t>eye-tracking </a:t>
            </a:r>
            <a:r>
              <a:rPr lang="en-US" sz="2000" dirty="0" smtClean="0"/>
              <a:t>&amp; </a:t>
            </a:r>
            <a:r>
              <a:rPr lang="en-US" sz="2000" dirty="0"/>
              <a:t>we can use face tracking with time.</a:t>
            </a:r>
          </a:p>
          <a:p>
            <a:r>
              <a:rPr lang="en-US" sz="2000" dirty="0" smtClean="0"/>
              <a:t>we </a:t>
            </a:r>
            <a:r>
              <a:rPr lang="en-US" sz="2000" dirty="0"/>
              <a:t>can </a:t>
            </a:r>
            <a:r>
              <a:rPr lang="en-US" sz="2000" dirty="0" smtClean="0"/>
              <a:t>use Face Detection &amp; Body Detection data </a:t>
            </a:r>
            <a:r>
              <a:rPr lang="en-US" sz="2000" dirty="0"/>
              <a:t>for counting no of </a:t>
            </a:r>
            <a:endParaRPr lang="en-US" sz="2000" dirty="0" smtClean="0"/>
          </a:p>
          <a:p>
            <a:r>
              <a:rPr lang="en-US" sz="2000" dirty="0" smtClean="0"/>
              <a:t>people </a:t>
            </a:r>
            <a:r>
              <a:rPr lang="en-US" sz="2000" dirty="0"/>
              <a:t>in the </a:t>
            </a:r>
            <a:r>
              <a:rPr lang="en-US" sz="2000" dirty="0" smtClean="0"/>
              <a:t>room</a:t>
            </a:r>
            <a:r>
              <a:rPr lang="en-US" sz="2000" dirty="0"/>
              <a:t>.</a:t>
            </a:r>
            <a:endParaRPr lang="en-US" sz="2000" dirty="0" smtClean="0"/>
          </a:p>
          <a:p>
            <a:endParaRPr lang="en-US" sz="2000" dirty="0"/>
          </a:p>
          <a:p>
            <a:endParaRPr lang="en-US" sz="2000" dirty="0"/>
          </a:p>
        </p:txBody>
      </p:sp>
    </p:spTree>
    <p:extLst>
      <p:ext uri="{BB962C8B-B14F-4D97-AF65-F5344CB8AC3E}">
        <p14:creationId xmlns:p14="http://schemas.microsoft.com/office/powerpoint/2010/main" val="3303728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971675" y="795131"/>
            <a:ext cx="5548933" cy="1471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End of Slide</a:t>
            </a:r>
            <a:endParaRPr dirty="0"/>
          </a:p>
        </p:txBody>
      </p:sp>
      <p:sp>
        <p:nvSpPr>
          <p:cNvPr id="3" name="Google Shape;1768;p46"/>
          <p:cNvSpPr txBox="1">
            <a:spLocks noGrp="1"/>
          </p:cNvSpPr>
          <p:nvPr/>
        </p:nvSpPr>
        <p:spPr>
          <a:xfrm>
            <a:off x="2276776" y="2078888"/>
            <a:ext cx="493873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5200"/>
              <a:buFont typeface="Rajdhani"/>
              <a:buNone/>
              <a:defRPr sz="72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9p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smtClean="0"/>
              <a:t>Introduction of the Project</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buNone/>
            </a:pPr>
            <a:r>
              <a:rPr lang="en-US" dirty="0"/>
              <a:t>In today's competitive environment, the security concerns have grown tremendously. In the modern world, possession is known to be 9/10'ths of the law. Hence, it is imperative for one to be able to safeguard one's property from worldly harms such as thefts, destruction of property, people with malicious intent etc. Due to the advent of technology in the modern world, the methodologies used by thieves and robbers for stealing has been improving exponentially. Therefore, it is necessary for the surveillance techniques to also improve with the changing world. With the improvement in mass media and various forms of communication, it is now possible to monitor and control the environment to the advantage of the owners of the </a:t>
            </a:r>
            <a:r>
              <a:rPr lang="en-US" dirty="0" smtClean="0"/>
              <a:t>property.</a:t>
            </a:r>
            <a:endParaRPr lang="en-US" dirty="0" smtClean="0">
              <a:solidFill>
                <a:schemeClr val="lt2"/>
              </a:solidFill>
            </a:endParaRPr>
          </a:p>
          <a:p>
            <a:pPr marL="0" lvl="0" indent="0">
              <a:buNone/>
            </a:pPr>
            <a:endParaRPr lang="en-US" dirty="0">
              <a:solidFill>
                <a:schemeClr val="lt2"/>
              </a:solidFill>
            </a:endParaRPr>
          </a:p>
          <a:p>
            <a:pPr marL="0" lvl="0" indent="0">
              <a:buNone/>
            </a:pPr>
            <a:r>
              <a:rPr lang="en-US" b="1" dirty="0" smtClean="0"/>
              <a:t>The </a:t>
            </a:r>
            <a:r>
              <a:rPr lang="en-US" b="1" dirty="0"/>
              <a:t>goal of </a:t>
            </a:r>
            <a:r>
              <a:rPr lang="en-US" b="1" dirty="0" smtClean="0"/>
              <a:t>this Project is </a:t>
            </a:r>
            <a:r>
              <a:rPr lang="en-US" b="1" dirty="0"/>
              <a:t>to determine if there are any </a:t>
            </a:r>
            <a:r>
              <a:rPr lang="en-US" b="1" dirty="0" smtClean="0"/>
              <a:t>faces and also bodies </a:t>
            </a:r>
            <a:r>
              <a:rPr lang="en-US" b="1" dirty="0"/>
              <a:t>in </a:t>
            </a:r>
            <a:r>
              <a:rPr lang="en-US" b="1" dirty="0" smtClean="0"/>
              <a:t>video feed. </a:t>
            </a:r>
            <a:r>
              <a:rPr lang="en-US" b="1" dirty="0"/>
              <a:t>If </a:t>
            </a:r>
            <a:r>
              <a:rPr lang="en-US" b="1" dirty="0" smtClean="0"/>
              <a:t>any faces or bodies(Person) </a:t>
            </a:r>
            <a:r>
              <a:rPr lang="en-US" b="1" dirty="0"/>
              <a:t>are present</a:t>
            </a:r>
            <a:r>
              <a:rPr lang="en-US" b="1" dirty="0" smtClean="0"/>
              <a:t>, then it will send a alert message to recipient’s number.</a:t>
            </a:r>
            <a:endParaRPr b="1" dirty="0" smtClean="0">
              <a:solidFill>
                <a:schemeClr val="lt2"/>
              </a:solidFill>
            </a:endParaRPr>
          </a:p>
          <a:p>
            <a:pPr marL="0" lvl="0" indent="0" algn="l" rtl="0">
              <a:spcBef>
                <a:spcPts val="1600"/>
              </a:spcBef>
              <a:spcAft>
                <a:spcPts val="1600"/>
              </a:spcAft>
              <a:buNone/>
            </a:pPr>
            <a:endParaRPr dirty="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Motion Detection</a:t>
            </a:r>
            <a:endParaRPr dirty="0"/>
          </a:p>
        </p:txBody>
      </p:sp>
      <p:sp>
        <p:nvSpPr>
          <p:cNvPr id="116" name="Google Shape;116;p26"/>
          <p:cNvSpPr txBox="1">
            <a:spLocks noGrp="1"/>
          </p:cNvSpPr>
          <p:nvPr>
            <p:ph type="subTitle" idx="1"/>
          </p:nvPr>
        </p:nvSpPr>
        <p:spPr>
          <a:xfrm>
            <a:off x="1511712" y="1779574"/>
            <a:ext cx="2339100" cy="77809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smtClean="0"/>
              <a:t>It will play sound or alert through whenever motion is detected</a:t>
            </a:r>
            <a:endParaRPr dirty="0"/>
          </a:p>
        </p:txBody>
      </p:sp>
      <p:sp>
        <p:nvSpPr>
          <p:cNvPr id="117" name="Google Shape;117;p26"/>
          <p:cNvSpPr txBox="1">
            <a:spLocks noGrp="1"/>
          </p:cNvSpPr>
          <p:nvPr>
            <p:ph type="title" idx="2"/>
          </p:nvPr>
        </p:nvSpPr>
        <p:spPr>
          <a:xfrm>
            <a:off x="4845487" y="1455263"/>
            <a:ext cx="3450374"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Face &amp; Body Detection</a:t>
            </a:r>
            <a:endParaRPr dirty="0"/>
          </a:p>
        </p:txBody>
      </p:sp>
      <p:sp>
        <p:nvSpPr>
          <p:cNvPr id="118" name="Google Shape;118;p26"/>
          <p:cNvSpPr txBox="1">
            <a:spLocks noGrp="1"/>
          </p:cNvSpPr>
          <p:nvPr>
            <p:ph type="subTitle" idx="3"/>
          </p:nvPr>
        </p:nvSpPr>
        <p:spPr>
          <a:xfrm>
            <a:off x="4845486" y="1782238"/>
            <a:ext cx="3874443"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IN" dirty="0" smtClean="0"/>
              <a:t>T</a:t>
            </a:r>
            <a:r>
              <a:rPr lang="en" dirty="0" smtClean="0"/>
              <a:t>his will only trigger the message and alert system whenever face and body is detected this will prevent it from unnecessary motion of insects </a:t>
            </a:r>
            <a:endParaRPr dirty="0"/>
          </a:p>
        </p:txBody>
      </p:sp>
      <p:sp>
        <p:nvSpPr>
          <p:cNvPr id="119" name="Google Shape;119;p26"/>
          <p:cNvSpPr txBox="1">
            <a:spLocks noGrp="1"/>
          </p:cNvSpPr>
          <p:nvPr>
            <p:ph type="title" idx="4"/>
          </p:nvPr>
        </p:nvSpPr>
        <p:spPr>
          <a:xfrm>
            <a:off x="1959338" y="3261465"/>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Message System</a:t>
            </a:r>
            <a:endParaRPr dirty="0"/>
          </a:p>
        </p:txBody>
      </p:sp>
      <p:sp>
        <p:nvSpPr>
          <p:cNvPr id="120" name="Google Shape;120;p26"/>
          <p:cNvSpPr txBox="1">
            <a:spLocks noGrp="1"/>
          </p:cNvSpPr>
          <p:nvPr>
            <p:ph type="subTitle" idx="5"/>
          </p:nvPr>
        </p:nvSpPr>
        <p:spPr>
          <a:xfrm>
            <a:off x="1959337" y="358841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smtClean="0"/>
              <a:t>For remote notification as a SMS with time of detection.</a:t>
            </a:r>
            <a:endParaRPr dirty="0"/>
          </a:p>
        </p:txBody>
      </p:sp>
      <p:sp>
        <p:nvSpPr>
          <p:cNvPr id="121" name="Google Shape;121;p26"/>
          <p:cNvSpPr txBox="1">
            <a:spLocks noGrp="1"/>
          </p:cNvSpPr>
          <p:nvPr>
            <p:ph type="title" idx="6"/>
          </p:nvPr>
        </p:nvSpPr>
        <p:spPr>
          <a:xfrm>
            <a:off x="5532781" y="3557980"/>
            <a:ext cx="3255448"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t>Space for Improvement</a:t>
            </a:r>
            <a:endParaRPr dirty="0"/>
          </a:p>
        </p:txBody>
      </p:sp>
      <p:sp>
        <p:nvSpPr>
          <p:cNvPr id="122" name="Google Shape;122;p26"/>
          <p:cNvSpPr txBox="1">
            <a:spLocks noGrp="1"/>
          </p:cNvSpPr>
          <p:nvPr>
            <p:ph type="subTitle" idx="7"/>
          </p:nvPr>
        </p:nvSpPr>
        <p:spPr>
          <a:xfrm>
            <a:off x="5546892" y="391076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V</a:t>
            </a:r>
            <a:r>
              <a:rPr lang="en" dirty="0" smtClean="0"/>
              <a:t>ast improvement is possible in this Project which can have many future Benefits.  </a:t>
            </a:r>
            <a:endParaRPr dirty="0"/>
          </a:p>
        </p:txBody>
      </p:sp>
      <p:sp>
        <p:nvSpPr>
          <p:cNvPr id="123" name="Google Shape;123;p26"/>
          <p:cNvSpPr txBox="1">
            <a:spLocks noGrp="1"/>
          </p:cNvSpPr>
          <p:nvPr>
            <p:ph type="title" idx="8"/>
          </p:nvPr>
        </p:nvSpPr>
        <p:spPr>
          <a:xfrm>
            <a:off x="1139270" y="355798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4725188" y="385386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1826563" y="345343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412481" y="3749313"/>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18" name="Google Shape;109;p25"/>
          <p:cNvSpPr txBox="1">
            <a:spLocks/>
          </p:cNvSpPr>
          <p:nvPr/>
        </p:nvSpPr>
        <p:spPr>
          <a:xfrm>
            <a:off x="496912" y="52113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en-IN" sz="3000" dirty="0" smtClean="0"/>
              <a:t>Abstract of the Project</a:t>
            </a:r>
            <a:endParaRPr lang="en-IN"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17126" y="1821550"/>
            <a:ext cx="3547100" cy="806575"/>
          </a:xfrm>
          <a:prstGeom prst="rect">
            <a:avLst/>
          </a:prstGeom>
        </p:spPr>
        <p:txBody>
          <a:bodyPr spcFirstLastPara="1" wrap="square" lIns="91425" tIns="91425" rIns="91425" bIns="91425" anchor="t" anchorCtr="0">
            <a:noAutofit/>
          </a:bodyPr>
          <a:lstStyle/>
          <a:p>
            <a:pPr lvl="0"/>
            <a:r>
              <a:rPr lang="en-IN" dirty="0" smtClean="0"/>
              <a:t>Methodology </a:t>
            </a:r>
            <a:endParaRPr dirty="0"/>
          </a:p>
        </p:txBody>
      </p:sp>
      <p:cxnSp>
        <p:nvCxnSpPr>
          <p:cNvPr id="143" name="Google Shape;143;p28"/>
          <p:cNvCxnSpPr/>
          <p:nvPr/>
        </p:nvCxnSpPr>
        <p:spPr>
          <a:xfrm>
            <a:off x="6098742" y="966487"/>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30767" y="1483737"/>
            <a:ext cx="2063700" cy="626400"/>
          </a:xfrm>
          <a:prstGeom prst="rect">
            <a:avLst/>
          </a:prstGeom>
          <a:noFill/>
          <a:ln>
            <a:noFill/>
          </a:ln>
        </p:spPr>
        <p:txBody>
          <a:bodyPr spcFirstLastPara="1" wrap="square" lIns="91425" tIns="91425" rIns="91425" bIns="91425" anchor="ctr" anchorCtr="0">
            <a:noAutofit/>
          </a:bodyPr>
          <a:lstStyle/>
          <a:p>
            <a:pPr lvl="0" algn="r"/>
            <a:r>
              <a:rPr lang="en-US" sz="1200" dirty="0" smtClean="0">
                <a:solidFill>
                  <a:schemeClr val="lt2"/>
                </a:solidFill>
                <a:latin typeface="Fira Sans Condensed Light"/>
                <a:ea typeface="Fira Sans Condensed Light"/>
                <a:cs typeface="Fira Sans Condensed Light"/>
                <a:sym typeface="Fira Sans Condensed Light"/>
              </a:rPr>
              <a:t>Aimed </a:t>
            </a:r>
            <a:r>
              <a:rPr lang="en-US" sz="1200" dirty="0">
                <a:solidFill>
                  <a:schemeClr val="lt2"/>
                </a:solidFill>
                <a:latin typeface="Fira Sans Condensed Light"/>
                <a:ea typeface="Fira Sans Condensed Light"/>
                <a:cs typeface="Fira Sans Condensed Light"/>
                <a:sym typeface="Fira Sans Condensed Light"/>
              </a:rPr>
              <a:t>at real-time computer </a:t>
            </a:r>
            <a:r>
              <a:rPr lang="en-US" sz="1200" dirty="0" smtClean="0">
                <a:solidFill>
                  <a:schemeClr val="lt2"/>
                </a:solidFill>
                <a:latin typeface="Fira Sans Condensed Light"/>
                <a:ea typeface="Fira Sans Condensed Light"/>
                <a:cs typeface="Fira Sans Condensed Light"/>
                <a:sym typeface="Fira Sans Condensed Light"/>
              </a:rPr>
              <a:t>vision. And used to recognize face and body</a:t>
            </a:r>
            <a:endParaRPr sz="1200"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03017" y="1483737"/>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smtClean="0">
                <a:solidFill>
                  <a:schemeClr val="lt2"/>
                </a:solidFill>
                <a:latin typeface="Rajdhani"/>
                <a:ea typeface="Rajdhani"/>
                <a:cs typeface="Rajdhani"/>
                <a:sym typeface="Rajdhani"/>
              </a:rPr>
              <a:t>OpenCV</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03017" y="2224837"/>
            <a:ext cx="2063700" cy="6244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2"/>
                </a:solidFill>
                <a:latin typeface="Fira Sans Condensed Light"/>
                <a:ea typeface="Fira Sans Condensed Light"/>
                <a:cs typeface="Fira Sans Condensed Light"/>
                <a:sym typeface="Fira Sans Condensed Light"/>
              </a:rPr>
              <a:t>Used to send an alert through SMS.</a:t>
            </a:r>
            <a:endParaRPr sz="1200"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30767" y="2964012"/>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2"/>
                </a:solidFill>
                <a:latin typeface="Fira Sans Condensed Light"/>
                <a:ea typeface="Fira Sans Condensed Light"/>
                <a:cs typeface="Fira Sans Condensed Light"/>
                <a:sym typeface="Fira Sans Condensed Light"/>
              </a:rPr>
              <a:t>Used to play sound on Speaker</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03017" y="3703187"/>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2"/>
                </a:solidFill>
                <a:latin typeface="Fira Sans Condensed Light"/>
                <a:ea typeface="Fira Sans Condensed Light"/>
                <a:cs typeface="Fira Sans Condensed Light"/>
                <a:sym typeface="Fira Sans Condensed Light"/>
              </a:rPr>
              <a:t>Current time will be added in the message.</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4546838" y="2215453"/>
            <a:ext cx="1447627" cy="626400"/>
          </a:xfrm>
          <a:prstGeom prst="rect">
            <a:avLst/>
          </a:prstGeom>
          <a:noFill/>
          <a:ln>
            <a:noFill/>
          </a:ln>
        </p:spPr>
        <p:txBody>
          <a:bodyPr spcFirstLastPara="1" wrap="square" lIns="91425" tIns="91425" rIns="91425" bIns="91425" anchor="ctr" anchorCtr="0">
            <a:noAutofit/>
          </a:bodyPr>
          <a:lstStyle/>
          <a:p>
            <a:pPr lvl="0" algn="r"/>
            <a:r>
              <a:rPr lang="en-IN" sz="2400" b="1" dirty="0" err="1">
                <a:solidFill>
                  <a:schemeClr val="lt2"/>
                </a:solidFill>
                <a:latin typeface="Rajdhani"/>
                <a:ea typeface="Rajdhani"/>
                <a:cs typeface="Rajdhani"/>
                <a:sym typeface="Rajdhani"/>
              </a:rPr>
              <a:t>SinchSMS</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202967" y="2971596"/>
            <a:ext cx="1213818" cy="626400"/>
          </a:xfrm>
          <a:prstGeom prst="rect">
            <a:avLst/>
          </a:prstGeom>
          <a:noFill/>
          <a:ln>
            <a:noFill/>
          </a:ln>
        </p:spPr>
        <p:txBody>
          <a:bodyPr spcFirstLastPara="1" wrap="square" lIns="91425" tIns="91425" rIns="91425" bIns="91425" anchor="ctr" anchorCtr="0">
            <a:noAutofit/>
          </a:bodyPr>
          <a:lstStyle/>
          <a:p>
            <a:pPr lvl="0"/>
            <a:r>
              <a:rPr lang="en-IN" sz="2400" b="1" dirty="0">
                <a:solidFill>
                  <a:schemeClr val="lt2"/>
                </a:solidFill>
                <a:latin typeface="Rajdhani"/>
                <a:ea typeface="Rajdhani"/>
                <a:cs typeface="Rajdhani"/>
                <a:sym typeface="Rajdhani"/>
              </a:rPr>
              <a:t>pyttsx3</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5144981" y="3705112"/>
            <a:ext cx="849483" cy="626400"/>
          </a:xfrm>
          <a:prstGeom prst="rect">
            <a:avLst/>
          </a:prstGeom>
          <a:noFill/>
          <a:ln>
            <a:noFill/>
          </a:ln>
        </p:spPr>
        <p:txBody>
          <a:bodyPr spcFirstLastPara="1" wrap="square" lIns="91425" tIns="91425" rIns="91425" bIns="91425" anchor="ctr" anchorCtr="0">
            <a:noAutofit/>
          </a:bodyPr>
          <a:lstStyle/>
          <a:p>
            <a:pPr lvl="0" algn="r"/>
            <a:r>
              <a:rPr lang="en-IN" sz="2400" b="1" dirty="0">
                <a:solidFill>
                  <a:schemeClr val="lt2"/>
                </a:solidFill>
                <a:latin typeface="Rajdhani"/>
                <a:ea typeface="Rajdhani"/>
                <a:cs typeface="Rajdhani"/>
                <a:sym typeface="Rajdhani"/>
              </a:rPr>
              <a:t>time</a:t>
            </a:r>
            <a:endParaRPr sz="2400" b="1" dirty="0">
              <a:solidFill>
                <a:schemeClr val="lt2"/>
              </a:solidFill>
              <a:latin typeface="Rajdhani"/>
              <a:ea typeface="Rajdhani"/>
              <a:cs typeface="Rajdhani"/>
              <a:sym typeface="Rajdhani"/>
            </a:endParaRPr>
          </a:p>
        </p:txBody>
      </p:sp>
      <p:cxnSp>
        <p:nvCxnSpPr>
          <p:cNvPr id="152" name="Google Shape;152;p28"/>
          <p:cNvCxnSpPr>
            <a:stCxn id="144" idx="3"/>
            <a:endCxn id="145" idx="1"/>
          </p:cNvCxnSpPr>
          <p:nvPr/>
        </p:nvCxnSpPr>
        <p:spPr>
          <a:xfrm>
            <a:off x="5994467" y="1796937"/>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5994465" y="2528653"/>
            <a:ext cx="208552" cy="8422"/>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5994467" y="3277212"/>
            <a:ext cx="208500" cy="7584"/>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flipV="1">
            <a:off x="5994464" y="4016387"/>
            <a:ext cx="208553" cy="1925"/>
          </a:xfrm>
          <a:prstGeom prst="straightConnector1">
            <a:avLst/>
          </a:prstGeom>
          <a:noFill/>
          <a:ln w="19050" cap="flat" cmpd="sng">
            <a:solidFill>
              <a:schemeClr val="lt2"/>
            </a:solidFill>
            <a:prstDash val="solid"/>
            <a:round/>
            <a:headEnd type="none" w="med" len="med"/>
            <a:tailEnd type="none" w="med" len="med"/>
          </a:ln>
        </p:spPr>
      </p:cxnSp>
      <p:sp>
        <p:nvSpPr>
          <p:cNvPr id="18" name="Google Shape;186;p31"/>
          <p:cNvSpPr txBox="1">
            <a:spLocks noGrp="1"/>
          </p:cNvSpPr>
          <p:nvPr/>
        </p:nvSpPr>
        <p:spPr>
          <a:xfrm>
            <a:off x="2299725" y="8370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marL="0" lvl="0" indent="0" algn="ctr" rtl="0">
              <a:spcBef>
                <a:spcPts val="0"/>
              </a:spcBef>
              <a:spcAft>
                <a:spcPts val="0"/>
              </a:spcAft>
              <a:buNone/>
            </a:pPr>
            <a:r>
              <a:rPr lang="en" sz="1800" dirty="0" smtClean="0"/>
              <a:t>Python Libraries</a:t>
            </a:r>
            <a:endParaRPr sz="1800" dirty="0"/>
          </a:p>
        </p:txBody>
      </p:sp>
      <p:grpSp>
        <p:nvGrpSpPr>
          <p:cNvPr id="24" name="Google Shape;9857;p57"/>
          <p:cNvGrpSpPr/>
          <p:nvPr/>
        </p:nvGrpSpPr>
        <p:grpSpPr>
          <a:xfrm>
            <a:off x="4711148" y="3772479"/>
            <a:ext cx="498377" cy="487815"/>
            <a:chOff x="5823294" y="2309751"/>
            <a:chExt cx="315327" cy="314978"/>
          </a:xfrm>
          <a:solidFill>
            <a:schemeClr val="tx2"/>
          </a:solidFill>
        </p:grpSpPr>
        <p:sp>
          <p:nvSpPr>
            <p:cNvPr id="43" name="Google Shape;9858;p57"/>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9859;p57"/>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9860;p57"/>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9861;p57"/>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9862;p57"/>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9863;p57"/>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864;p57"/>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9865;p57"/>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9866;p57"/>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9867;p57"/>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9868;p57"/>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9869;p57"/>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9870;p57"/>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9871;p57"/>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9872;p57"/>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9873;p57"/>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9874;p57"/>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 name="Google Shape;9817;p57"/>
          <p:cNvGrpSpPr/>
          <p:nvPr/>
        </p:nvGrpSpPr>
        <p:grpSpPr>
          <a:xfrm>
            <a:off x="4200939" y="2222912"/>
            <a:ext cx="308653" cy="493960"/>
            <a:chOff x="2656082" y="2287427"/>
            <a:chExt cx="207582" cy="359594"/>
          </a:xfrm>
          <a:solidFill>
            <a:schemeClr val="tx2"/>
          </a:solidFill>
        </p:grpSpPr>
        <p:sp>
          <p:nvSpPr>
            <p:cNvPr id="66" name="Google Shape;9818;p57"/>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819;p57"/>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820;p57"/>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821;p57"/>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9822;p57"/>
          <p:cNvGrpSpPr/>
          <p:nvPr/>
        </p:nvGrpSpPr>
        <p:grpSpPr>
          <a:xfrm>
            <a:off x="7347382" y="3131456"/>
            <a:ext cx="362991" cy="290018"/>
            <a:chOff x="3049653" y="2321468"/>
            <a:chExt cx="362991" cy="290018"/>
          </a:xfrm>
          <a:solidFill>
            <a:schemeClr val="tx2"/>
          </a:solidFill>
        </p:grpSpPr>
        <p:sp>
          <p:nvSpPr>
            <p:cNvPr id="71" name="Google Shape;9823;p57"/>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824;p57"/>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825;p57"/>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826;p57"/>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355;p31"/>
          <p:cNvGrpSpPr/>
          <p:nvPr/>
        </p:nvGrpSpPr>
        <p:grpSpPr>
          <a:xfrm>
            <a:off x="7337162" y="1483737"/>
            <a:ext cx="556591" cy="478063"/>
            <a:chOff x="1343100" y="238125"/>
            <a:chExt cx="4914225" cy="5219200"/>
          </a:xfrm>
        </p:grpSpPr>
        <p:sp>
          <p:nvSpPr>
            <p:cNvPr id="8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57843"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smtClean="0"/>
              <a:t>Code Expain !</a:t>
            </a:r>
            <a:endParaRPr sz="3600" dirty="0"/>
          </a:p>
        </p:txBody>
      </p:sp>
      <p:sp>
        <p:nvSpPr>
          <p:cNvPr id="25" name="Google Shape;146;p28"/>
          <p:cNvSpPr txBox="1"/>
          <p:nvPr/>
        </p:nvSpPr>
        <p:spPr>
          <a:xfrm>
            <a:off x="4433850" y="1053549"/>
            <a:ext cx="4372219" cy="36575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lt2"/>
                </a:solidFill>
                <a:latin typeface="Fira Sans Condensed Light"/>
                <a:ea typeface="Fira Sans Condensed Light"/>
                <a:cs typeface="Fira Sans Condensed Light"/>
                <a:sym typeface="Fira Sans Condensed Light"/>
              </a:rPr>
              <a:t>Here are all the Libraries which are used in the project.</a:t>
            </a:r>
          </a:p>
          <a:p>
            <a:pPr marL="0" lvl="0" indent="0" algn="l" rtl="0">
              <a:spcBef>
                <a:spcPts val="0"/>
              </a:spcBef>
              <a:spcAft>
                <a:spcPts val="0"/>
              </a:spcAft>
              <a:buNone/>
            </a:pPr>
            <a:endParaRPr lang="en" dirty="0">
              <a:solidFill>
                <a:schemeClr val="lt2"/>
              </a:solidFill>
              <a:latin typeface="Fira Sans Condensed Light"/>
              <a:ea typeface="Fira Sans Condensed Light"/>
              <a:cs typeface="Fira Sans Condensed Light"/>
              <a:sym typeface="Fira Sans Condensed Light"/>
            </a:endParaRPr>
          </a:p>
          <a:p>
            <a:pPr lvl="0"/>
            <a:r>
              <a:rPr lang="en" dirty="0" smtClean="0">
                <a:solidFill>
                  <a:schemeClr val="lt2"/>
                </a:solidFill>
                <a:latin typeface="Fira Sans Condensed Light"/>
                <a:ea typeface="Fira Sans Condensed Light"/>
                <a:cs typeface="Fira Sans Condensed Light"/>
                <a:sym typeface="Fira Sans Condensed Light"/>
              </a:rPr>
              <a:t>OpenCV (cv2) : </a:t>
            </a:r>
            <a:r>
              <a:rPr lang="en-US" dirty="0" err="1">
                <a:solidFill>
                  <a:schemeClr val="lt2"/>
                </a:solidFill>
                <a:latin typeface="Fira Sans Condensed Light"/>
                <a:ea typeface="Fira Sans Condensed Light"/>
                <a:cs typeface="Fira Sans Condensed Light"/>
                <a:sym typeface="Fira Sans Condensed Light"/>
              </a:rPr>
              <a:t>OpenCV</a:t>
            </a:r>
            <a:r>
              <a:rPr lang="en-US" dirty="0">
                <a:solidFill>
                  <a:schemeClr val="lt2"/>
                </a:solidFill>
                <a:latin typeface="Fira Sans Condensed Light"/>
                <a:ea typeface="Fira Sans Condensed Light"/>
                <a:cs typeface="Fira Sans Condensed Light"/>
                <a:sym typeface="Fira Sans Condensed Light"/>
              </a:rPr>
              <a:t> is a cross-platform library using which we can develop real-time computer vision applications. It mainly focuses on image processing, video capture and analysis including features like face detection and object detection. </a:t>
            </a:r>
            <a:endParaRPr lang="en-US" dirty="0" smtClean="0">
              <a:solidFill>
                <a:schemeClr val="lt2"/>
              </a:solidFill>
              <a:latin typeface="Fira Sans Condensed Light"/>
              <a:ea typeface="Fira Sans Condensed Light"/>
              <a:cs typeface="Fira Sans Condensed Light"/>
              <a:sym typeface="Fira Sans Condensed Light"/>
            </a:endParaRPr>
          </a:p>
          <a:p>
            <a:pPr lvl="0"/>
            <a:endParaRPr lang="en-US" dirty="0">
              <a:solidFill>
                <a:schemeClr val="lt2"/>
              </a:solidFill>
              <a:latin typeface="Fira Sans Condensed Light"/>
              <a:ea typeface="Fira Sans Condensed Light"/>
              <a:cs typeface="Fira Sans Condensed Light"/>
              <a:sym typeface="Fira Sans Condensed Light"/>
            </a:endParaRPr>
          </a:p>
          <a:p>
            <a:pPr lvl="0"/>
            <a:r>
              <a:rPr lang="en-IN" dirty="0" smtClean="0">
                <a:solidFill>
                  <a:schemeClr val="lt2"/>
                </a:solidFill>
                <a:latin typeface="Fira Sans Condensed Light"/>
                <a:ea typeface="Fira Sans Condensed Light"/>
                <a:cs typeface="Fira Sans Condensed Light"/>
                <a:sym typeface="Fira Sans Condensed Light"/>
              </a:rPr>
              <a:t>Time &amp; </a:t>
            </a:r>
            <a:r>
              <a:rPr lang="en-IN" dirty="0" err="1" smtClean="0">
                <a:solidFill>
                  <a:schemeClr val="lt2"/>
                </a:solidFill>
                <a:latin typeface="Fira Sans Condensed Light"/>
                <a:ea typeface="Fira Sans Condensed Light"/>
                <a:cs typeface="Fira Sans Condensed Light"/>
                <a:sym typeface="Fira Sans Condensed Light"/>
              </a:rPr>
              <a:t>datetime</a:t>
            </a:r>
            <a:r>
              <a:rPr lang="en-IN" dirty="0" smtClean="0">
                <a:solidFill>
                  <a:schemeClr val="lt2"/>
                </a:solidFill>
                <a:latin typeface="Fira Sans Condensed Light"/>
                <a:ea typeface="Fira Sans Condensed Light"/>
                <a:cs typeface="Fira Sans Condensed Light"/>
                <a:sym typeface="Fira Sans Condensed Light"/>
              </a:rPr>
              <a:t> : Used to </a:t>
            </a:r>
            <a:r>
              <a:rPr lang="en-US" dirty="0">
                <a:solidFill>
                  <a:schemeClr val="lt2"/>
                </a:solidFill>
                <a:latin typeface="Fira Sans Condensed Light"/>
                <a:ea typeface="Fira Sans Condensed Light"/>
                <a:cs typeface="Fira Sans Condensed Light"/>
                <a:sym typeface="Fira Sans Condensed Light"/>
              </a:rPr>
              <a:t>work with dates as date </a:t>
            </a:r>
            <a:r>
              <a:rPr lang="en-US" dirty="0" smtClean="0">
                <a:solidFill>
                  <a:schemeClr val="lt2"/>
                </a:solidFill>
                <a:latin typeface="Fira Sans Condensed Light"/>
                <a:ea typeface="Fira Sans Condensed Light"/>
                <a:cs typeface="Fira Sans Condensed Light"/>
                <a:sym typeface="Fira Sans Condensed Light"/>
              </a:rPr>
              <a:t>objects &amp; also used to wait for specific time to settle.</a:t>
            </a:r>
          </a:p>
          <a:p>
            <a:pPr lvl="0"/>
            <a:endParaRPr lang="en-US" dirty="0">
              <a:solidFill>
                <a:schemeClr val="lt2"/>
              </a:solidFill>
              <a:latin typeface="Fira Sans Condensed Light"/>
              <a:ea typeface="Fira Sans Condensed Light"/>
              <a:cs typeface="Fira Sans Condensed Light"/>
              <a:sym typeface="Fira Sans Condensed Light"/>
            </a:endParaRPr>
          </a:p>
          <a:p>
            <a:pPr lvl="0"/>
            <a:r>
              <a:rPr lang="en-US" dirty="0" err="1" smtClean="0">
                <a:solidFill>
                  <a:schemeClr val="lt2"/>
                </a:solidFill>
                <a:latin typeface="Fira Sans Condensed Light"/>
                <a:ea typeface="Fira Sans Condensed Light"/>
                <a:cs typeface="Fira Sans Condensed Light"/>
                <a:sym typeface="Fira Sans Condensed Light"/>
              </a:rPr>
              <a:t>SinchSMS</a:t>
            </a:r>
            <a:r>
              <a:rPr lang="en-US" dirty="0" smtClean="0">
                <a:solidFill>
                  <a:schemeClr val="lt2"/>
                </a:solidFill>
                <a:latin typeface="Fira Sans Condensed Light"/>
                <a:ea typeface="Fira Sans Condensed Light"/>
                <a:cs typeface="Fira Sans Condensed Light"/>
                <a:sym typeface="Fira Sans Condensed Light"/>
              </a:rPr>
              <a:t> </a:t>
            </a:r>
            <a:r>
              <a:rPr lang="en-US" dirty="0">
                <a:solidFill>
                  <a:schemeClr val="lt2"/>
                </a:solidFill>
                <a:latin typeface="Fira Sans Condensed Light"/>
                <a:ea typeface="Fira Sans Condensed Light"/>
                <a:cs typeface="Fira Sans Condensed Light"/>
                <a:sym typeface="Fira Sans Condensed Light"/>
              </a:rPr>
              <a:t>:  </a:t>
            </a:r>
            <a:r>
              <a:rPr lang="en-US" dirty="0" smtClean="0">
                <a:solidFill>
                  <a:schemeClr val="lt2"/>
                </a:solidFill>
                <a:latin typeface="Fira Sans Condensed Light"/>
                <a:ea typeface="Fira Sans Condensed Light"/>
                <a:cs typeface="Fira Sans Condensed Light"/>
                <a:sym typeface="Fira Sans Condensed Light"/>
              </a:rPr>
              <a:t>A </a:t>
            </a:r>
            <a:r>
              <a:rPr lang="en-US" dirty="0">
                <a:solidFill>
                  <a:schemeClr val="lt2"/>
                </a:solidFill>
                <a:latin typeface="Fira Sans Condensed Light"/>
                <a:ea typeface="Fira Sans Condensed Light"/>
                <a:cs typeface="Fira Sans Condensed Light"/>
                <a:sym typeface="Fira Sans Condensed Light"/>
              </a:rPr>
              <a:t>module to send </a:t>
            </a:r>
            <a:r>
              <a:rPr lang="en-US" dirty="0" err="1">
                <a:solidFill>
                  <a:schemeClr val="lt2"/>
                </a:solidFill>
                <a:latin typeface="Fira Sans Condensed Light"/>
                <a:ea typeface="Fira Sans Condensed Light"/>
                <a:cs typeface="Fira Sans Condensed Light"/>
                <a:sym typeface="Fira Sans Condensed Light"/>
              </a:rPr>
              <a:t>sms</a:t>
            </a:r>
            <a:r>
              <a:rPr lang="en-US" dirty="0">
                <a:solidFill>
                  <a:schemeClr val="lt2"/>
                </a:solidFill>
                <a:latin typeface="Fira Sans Condensed Light"/>
                <a:ea typeface="Fira Sans Condensed Light"/>
                <a:cs typeface="Fira Sans Condensed Light"/>
                <a:sym typeface="Fira Sans Condensed Light"/>
              </a:rPr>
              <a:t> using the </a:t>
            </a:r>
            <a:r>
              <a:rPr lang="en-US" dirty="0" err="1">
                <a:solidFill>
                  <a:schemeClr val="lt2"/>
                </a:solidFill>
                <a:latin typeface="Fira Sans Condensed Light"/>
                <a:ea typeface="Fira Sans Condensed Light"/>
                <a:cs typeface="Fira Sans Condensed Light"/>
                <a:sym typeface="Fira Sans Condensed Light"/>
              </a:rPr>
              <a:t>Sinch</a:t>
            </a:r>
            <a:r>
              <a:rPr lang="en-US" dirty="0">
                <a:solidFill>
                  <a:schemeClr val="lt2"/>
                </a:solidFill>
                <a:latin typeface="Fira Sans Condensed Light"/>
                <a:ea typeface="Fira Sans Condensed Light"/>
                <a:cs typeface="Fira Sans Condensed Light"/>
                <a:sym typeface="Fira Sans Condensed Light"/>
              </a:rPr>
              <a:t> REST </a:t>
            </a:r>
            <a:r>
              <a:rPr lang="en-US" dirty="0" err="1" smtClean="0">
                <a:solidFill>
                  <a:schemeClr val="lt2"/>
                </a:solidFill>
                <a:latin typeface="Fira Sans Condensed Light"/>
                <a:ea typeface="Fira Sans Condensed Light"/>
                <a:cs typeface="Fira Sans Condensed Light"/>
                <a:sym typeface="Fira Sans Condensed Light"/>
              </a:rPr>
              <a:t>apis</a:t>
            </a:r>
            <a:endParaRPr lang="en-US" dirty="0" smtClean="0">
              <a:solidFill>
                <a:schemeClr val="lt2"/>
              </a:solidFill>
              <a:latin typeface="Fira Sans Condensed Light"/>
              <a:ea typeface="Fira Sans Condensed Light"/>
              <a:cs typeface="Fira Sans Condensed Light"/>
              <a:sym typeface="Fira Sans Condensed Light"/>
            </a:endParaRPr>
          </a:p>
          <a:p>
            <a:pPr lvl="0"/>
            <a:endParaRPr lang="en-US" dirty="0">
              <a:solidFill>
                <a:schemeClr val="lt2"/>
              </a:solidFill>
              <a:latin typeface="Fira Sans Condensed Light"/>
              <a:ea typeface="Fira Sans Condensed Light"/>
              <a:cs typeface="Fira Sans Condensed Light"/>
              <a:sym typeface="Fira Sans Condensed Light"/>
            </a:endParaRPr>
          </a:p>
          <a:p>
            <a:pPr lvl="0"/>
            <a:r>
              <a:rPr lang="en-US" dirty="0" smtClean="0">
                <a:solidFill>
                  <a:schemeClr val="lt2"/>
                </a:solidFill>
                <a:latin typeface="Fira Sans Condensed Light"/>
                <a:ea typeface="Fira Sans Condensed Light"/>
                <a:cs typeface="Fira Sans Condensed Light"/>
                <a:sym typeface="Fira Sans Condensed Light"/>
              </a:rPr>
              <a:t>Pyttsx3 </a:t>
            </a:r>
            <a:r>
              <a:rPr lang="en-US" dirty="0">
                <a:solidFill>
                  <a:schemeClr val="lt2"/>
                </a:solidFill>
                <a:latin typeface="Fira Sans Condensed Light"/>
                <a:ea typeface="Fira Sans Condensed Light"/>
                <a:cs typeface="Fira Sans Condensed Light"/>
                <a:sym typeface="Fira Sans Condensed Light"/>
              </a:rPr>
              <a:t>: pyttsx3 is a text-to-speech conversion library in Python</a:t>
            </a:r>
            <a:endParaRPr dirty="0">
              <a:solidFill>
                <a:schemeClr val="lt2"/>
              </a:solidFill>
              <a:latin typeface="Fira Sans Condensed Light"/>
              <a:ea typeface="Fira Sans Condensed Light"/>
              <a:cs typeface="Fira Sans Condensed Light"/>
              <a:sym typeface="Fira Sans Condensed Light"/>
            </a:endParaRPr>
          </a:p>
        </p:txBody>
      </p:sp>
      <p:pic>
        <p:nvPicPr>
          <p:cNvPr id="9" name="Picture 8"/>
          <p:cNvPicPr>
            <a:picLocks noChangeAspect="1"/>
          </p:cNvPicPr>
          <p:nvPr/>
        </p:nvPicPr>
        <p:blipFill>
          <a:blip r:embed="rId4"/>
          <a:stretch>
            <a:fillRect/>
          </a:stretch>
        </p:blipFill>
        <p:spPr>
          <a:xfrm>
            <a:off x="536523" y="1701333"/>
            <a:ext cx="2438740" cy="1857634"/>
          </a:xfrm>
          <a:prstGeom prst="rect">
            <a:avLst/>
          </a:prstGeom>
        </p:spPr>
      </p:pic>
      <p:sp>
        <p:nvSpPr>
          <p:cNvPr id="10" name="Subtitle 9"/>
          <p:cNvSpPr>
            <a:spLocks noGrp="1"/>
          </p:cNvSpPr>
          <p:nvPr>
            <p:ph type="subTitle" idx="2"/>
          </p:nvPr>
        </p:nvSpPr>
        <p:spPr/>
        <p:txBody>
          <a:bodyPr/>
          <a:lstStyle/>
          <a:p>
            <a:endParaRPr lang="en-IN"/>
          </a:p>
        </p:txBody>
      </p:sp>
      <p:sp>
        <p:nvSpPr>
          <p:cNvPr id="29" name="Google Shape;160;p29"/>
          <p:cNvSpPr txBox="1">
            <a:spLocks noGrp="1"/>
          </p:cNvSpPr>
          <p:nvPr>
            <p:ph type="title" idx="6"/>
          </p:nvPr>
        </p:nvSpPr>
        <p:spPr>
          <a:xfrm>
            <a:off x="938133" y="1128633"/>
            <a:ext cx="16355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Libraries</a:t>
            </a:r>
            <a:endParaRPr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4459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smtClean="0"/>
              <a:t>Code Expain !</a:t>
            </a:r>
            <a:endParaRPr sz="3600" dirty="0"/>
          </a:p>
        </p:txBody>
      </p:sp>
      <p:sp>
        <p:nvSpPr>
          <p:cNvPr id="25" name="Google Shape;146;p28"/>
          <p:cNvSpPr txBox="1"/>
          <p:nvPr/>
        </p:nvSpPr>
        <p:spPr>
          <a:xfrm>
            <a:off x="4433850" y="1053549"/>
            <a:ext cx="4372219" cy="36575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solidFill>
                  <a:schemeClr val="lt2"/>
                </a:solidFill>
                <a:latin typeface="Fira Sans Condensed Light"/>
                <a:ea typeface="Fira Sans Condensed Light"/>
                <a:cs typeface="Fira Sans Condensed Light"/>
                <a:sym typeface="Fira Sans Condensed Light"/>
              </a:rPr>
              <a:t>This is a module to send SMS on Phone.</a:t>
            </a:r>
            <a:endParaRPr lang="en-IN" dirty="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IN" dirty="0" smtClean="0">
                <a:solidFill>
                  <a:schemeClr val="lt2"/>
                </a:solidFill>
                <a:latin typeface="Fira Sans Condensed Light"/>
                <a:ea typeface="Fira Sans Condensed Light"/>
                <a:cs typeface="Fira Sans Condensed Light"/>
                <a:sym typeface="Fira Sans Condensed Light"/>
              </a:rPr>
              <a:t>Mobile Number of recipient is required.</a:t>
            </a:r>
          </a:p>
          <a:p>
            <a:pPr marL="0" lvl="0" indent="0" algn="l" rtl="0">
              <a:spcBef>
                <a:spcPts val="0"/>
              </a:spcBef>
              <a:spcAft>
                <a:spcPts val="0"/>
              </a:spcAft>
              <a:buNone/>
            </a:pPr>
            <a:endParaRPr lang="en-IN" dirty="0" smtClean="0">
              <a:solidFill>
                <a:schemeClr val="lt2"/>
              </a:solidFill>
              <a:latin typeface="Fira Sans Condensed Light"/>
              <a:ea typeface="Fira Sans Condensed Light"/>
              <a:cs typeface="Fira Sans Condensed Light"/>
              <a:sym typeface="Fira Sans Condensed Light"/>
            </a:endParaRPr>
          </a:p>
          <a:p>
            <a:pPr lvl="0"/>
            <a:r>
              <a:rPr lang="en-US" dirty="0">
                <a:solidFill>
                  <a:schemeClr val="lt2"/>
                </a:solidFill>
                <a:latin typeface="Fira Sans Condensed Light"/>
                <a:ea typeface="Fira Sans Condensed Light"/>
                <a:cs typeface="Fira Sans Condensed Light"/>
                <a:sym typeface="Fira Sans Condensed Light"/>
              </a:rPr>
              <a:t>Create a app on </a:t>
            </a:r>
            <a:r>
              <a:rPr lang="en-US" dirty="0" err="1">
                <a:solidFill>
                  <a:schemeClr val="lt2"/>
                </a:solidFill>
                <a:latin typeface="Fira Sans Condensed Light"/>
                <a:ea typeface="Fira Sans Condensed Light"/>
                <a:cs typeface="Fira Sans Condensed Light"/>
                <a:sym typeface="Fira Sans Condensed Light"/>
              </a:rPr>
              <a:t>Sinch</a:t>
            </a:r>
            <a:r>
              <a:rPr lang="en-US" dirty="0">
                <a:solidFill>
                  <a:schemeClr val="lt2"/>
                </a:solidFill>
                <a:latin typeface="Fira Sans Condensed Light"/>
                <a:ea typeface="Fira Sans Condensed Light"/>
                <a:cs typeface="Fira Sans Condensed Light"/>
                <a:sym typeface="Fira Sans Condensed Light"/>
              </a:rPr>
              <a:t> and get the key and secret of the app and use these credentials in the following script to send SMS to your mobile</a:t>
            </a:r>
            <a:r>
              <a:rPr lang="en-US" dirty="0" smtClean="0">
                <a:solidFill>
                  <a:schemeClr val="lt2"/>
                </a:solidFill>
                <a:latin typeface="Fira Sans Condensed Light"/>
                <a:ea typeface="Fira Sans Condensed Light"/>
                <a:cs typeface="Fira Sans Condensed Light"/>
                <a:sym typeface="Fira Sans Condensed Light"/>
              </a:rPr>
              <a:t>. – this will required premium membership</a:t>
            </a:r>
          </a:p>
          <a:p>
            <a:pPr lvl="0"/>
            <a:endParaRPr lang="en-US" dirty="0">
              <a:solidFill>
                <a:schemeClr val="lt2"/>
              </a:solidFill>
              <a:latin typeface="Fira Sans Condensed Light"/>
              <a:ea typeface="Fira Sans Condensed Light"/>
              <a:cs typeface="Fira Sans Condensed Light"/>
              <a:sym typeface="Fira Sans Condensed Light"/>
            </a:endParaRPr>
          </a:p>
          <a:p>
            <a:pPr lvl="0"/>
            <a:r>
              <a:rPr lang="en-US" dirty="0" smtClean="0">
                <a:solidFill>
                  <a:schemeClr val="lt2"/>
                </a:solidFill>
                <a:latin typeface="Fira Sans Condensed Light"/>
                <a:ea typeface="Fira Sans Condensed Light"/>
                <a:cs typeface="Fira Sans Condensed Light"/>
                <a:sym typeface="Fira Sans Condensed Light"/>
              </a:rPr>
              <a:t>Message is body of the message which you want to send.</a:t>
            </a:r>
          </a:p>
          <a:p>
            <a:pPr lvl="0"/>
            <a:endParaRPr lang="en-US" dirty="0">
              <a:solidFill>
                <a:schemeClr val="lt2"/>
              </a:solidFill>
              <a:latin typeface="Fira Sans Condensed Light"/>
              <a:ea typeface="Fira Sans Condensed Light"/>
              <a:cs typeface="Fira Sans Condensed Light"/>
              <a:sym typeface="Fira Sans Condensed Light"/>
            </a:endParaRPr>
          </a:p>
          <a:p>
            <a:pPr lvl="0"/>
            <a:r>
              <a:rPr lang="en-US" dirty="0" smtClean="0">
                <a:solidFill>
                  <a:schemeClr val="lt2"/>
                </a:solidFill>
                <a:latin typeface="Fira Sans Condensed Light"/>
                <a:ea typeface="Fira Sans Condensed Light"/>
                <a:cs typeface="Fira Sans Condensed Light"/>
                <a:sym typeface="Fira Sans Condensed Light"/>
              </a:rPr>
              <a:t>After that there will be response from server side and that response must be successful so we will keep trying until that.</a:t>
            </a:r>
            <a:endParaRPr lang="en-IN" dirty="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p:txBody>
      </p:sp>
      <p:sp>
        <p:nvSpPr>
          <p:cNvPr id="29" name="Google Shape;160;p29"/>
          <p:cNvSpPr txBox="1">
            <a:spLocks noGrp="1"/>
          </p:cNvSpPr>
          <p:nvPr>
            <p:ph type="title" idx="6"/>
          </p:nvPr>
        </p:nvSpPr>
        <p:spPr>
          <a:xfrm>
            <a:off x="938133" y="1128633"/>
            <a:ext cx="16355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SendSMS</a:t>
            </a:r>
            <a:endParaRPr sz="2800" dirty="0"/>
          </a:p>
        </p:txBody>
      </p:sp>
      <p:pic>
        <p:nvPicPr>
          <p:cNvPr id="2" name="Picture 1"/>
          <p:cNvPicPr>
            <a:picLocks noChangeAspect="1"/>
          </p:cNvPicPr>
          <p:nvPr/>
        </p:nvPicPr>
        <p:blipFill>
          <a:blip r:embed="rId3"/>
          <a:stretch>
            <a:fillRect/>
          </a:stretch>
        </p:blipFill>
        <p:spPr>
          <a:xfrm>
            <a:off x="317101" y="1735601"/>
            <a:ext cx="3353117" cy="2882897"/>
          </a:xfrm>
          <a:prstGeom prst="rect">
            <a:avLst/>
          </a:prstGeom>
        </p:spPr>
      </p:pic>
      <p:grpSp>
        <p:nvGrpSpPr>
          <p:cNvPr id="14" name="Google Shape;10026;p57"/>
          <p:cNvGrpSpPr/>
          <p:nvPr/>
        </p:nvGrpSpPr>
        <p:grpSpPr>
          <a:xfrm>
            <a:off x="374951" y="1053549"/>
            <a:ext cx="563182" cy="535372"/>
            <a:chOff x="6896644" y="3216007"/>
            <a:chExt cx="322917" cy="347876"/>
          </a:xfrm>
          <a:solidFill>
            <a:schemeClr val="tx2"/>
          </a:solidFill>
        </p:grpSpPr>
        <p:sp>
          <p:nvSpPr>
            <p:cNvPr id="15" name="Google Shape;10027;p57"/>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28;p57"/>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29;p57"/>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30;p57"/>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31;p57"/>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32;p57"/>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33;p57"/>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4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824104" y="188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smtClean="0"/>
              <a:t>Code Expain !</a:t>
            </a:r>
            <a:endParaRPr sz="3600" dirty="0"/>
          </a:p>
        </p:txBody>
      </p:sp>
      <p:sp>
        <p:nvSpPr>
          <p:cNvPr id="25" name="Google Shape;146;p28"/>
          <p:cNvSpPr txBox="1"/>
          <p:nvPr/>
        </p:nvSpPr>
        <p:spPr>
          <a:xfrm>
            <a:off x="4433850" y="1642952"/>
            <a:ext cx="4372219" cy="3068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solidFill>
                  <a:schemeClr val="lt2"/>
                </a:solidFill>
                <a:latin typeface="Fira Sans Condensed Light"/>
                <a:ea typeface="Fira Sans Condensed Light"/>
                <a:cs typeface="Fira Sans Condensed Light"/>
                <a:sym typeface="Fira Sans Condensed Light"/>
              </a:rPr>
              <a:t>Here are Cascade Classifiers which have preloaded data for Body and Face Recognition. It’s download from the internet.</a:t>
            </a:r>
          </a:p>
          <a:p>
            <a:pPr marL="0" lvl="0" indent="0" algn="l" rtl="0">
              <a:spcBef>
                <a:spcPts val="0"/>
              </a:spcBef>
              <a:spcAft>
                <a:spcPts val="0"/>
              </a:spcAft>
              <a:buNone/>
            </a:pPr>
            <a:endParaRPr lang="en-IN" dirty="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IN" dirty="0" smtClean="0">
                <a:solidFill>
                  <a:schemeClr val="lt2"/>
                </a:solidFill>
                <a:latin typeface="Fira Sans Condensed Light"/>
                <a:ea typeface="Fira Sans Condensed Light"/>
                <a:cs typeface="Fira Sans Condensed Light"/>
                <a:sym typeface="Fira Sans Condensed Light"/>
              </a:rPr>
              <a:t>And then there is just simple code but I between we are checking for motion detection by any changes happened in body or face detection loop and there it will play sound and send SMS.</a:t>
            </a:r>
          </a:p>
          <a:p>
            <a:pPr marL="0" lvl="0" indent="0" algn="l"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p:txBody>
      </p:sp>
      <p:sp>
        <p:nvSpPr>
          <p:cNvPr id="29" name="Google Shape;160;p29"/>
          <p:cNvSpPr txBox="1">
            <a:spLocks noGrp="1"/>
          </p:cNvSpPr>
          <p:nvPr>
            <p:ph type="title" idx="6"/>
          </p:nvPr>
        </p:nvSpPr>
        <p:spPr>
          <a:xfrm>
            <a:off x="3945281" y="1070252"/>
            <a:ext cx="496017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Visualisation &amp; Sound Alert</a:t>
            </a:r>
            <a:endParaRPr sz="2800" dirty="0"/>
          </a:p>
        </p:txBody>
      </p:sp>
      <p:grpSp>
        <p:nvGrpSpPr>
          <p:cNvPr id="5" name="Group 4"/>
          <p:cNvGrpSpPr/>
          <p:nvPr/>
        </p:nvGrpSpPr>
        <p:grpSpPr>
          <a:xfrm>
            <a:off x="221880" y="1031881"/>
            <a:ext cx="3296572" cy="4038518"/>
            <a:chOff x="221879" y="858160"/>
            <a:chExt cx="3296572" cy="4038518"/>
          </a:xfrm>
        </p:grpSpPr>
        <p:pic>
          <p:nvPicPr>
            <p:cNvPr id="2" name="Picture 1"/>
            <p:cNvPicPr>
              <a:picLocks noChangeAspect="1"/>
            </p:cNvPicPr>
            <p:nvPr/>
          </p:nvPicPr>
          <p:blipFill>
            <a:blip r:embed="rId3"/>
            <a:stretch>
              <a:fillRect/>
            </a:stretch>
          </p:blipFill>
          <p:spPr>
            <a:xfrm>
              <a:off x="221880" y="858160"/>
              <a:ext cx="3296571" cy="3311816"/>
            </a:xfrm>
            <a:prstGeom prst="rect">
              <a:avLst/>
            </a:prstGeom>
          </p:spPr>
        </p:pic>
        <p:pic>
          <p:nvPicPr>
            <p:cNvPr id="4" name="Picture 3"/>
            <p:cNvPicPr>
              <a:picLocks noChangeAspect="1"/>
            </p:cNvPicPr>
            <p:nvPr/>
          </p:nvPicPr>
          <p:blipFill rotWithShape="1">
            <a:blip r:embed="rId4"/>
            <a:srcRect b="15232"/>
            <a:stretch/>
          </p:blipFill>
          <p:spPr>
            <a:xfrm>
              <a:off x="221879" y="3911402"/>
              <a:ext cx="3296571" cy="985276"/>
            </a:xfrm>
            <a:prstGeom prst="rect">
              <a:avLst/>
            </a:prstGeom>
          </p:spPr>
        </p:pic>
      </p:grpSp>
    </p:spTree>
    <p:extLst>
      <p:ext uri="{BB962C8B-B14F-4D97-AF65-F5344CB8AC3E}">
        <p14:creationId xmlns:p14="http://schemas.microsoft.com/office/powerpoint/2010/main" val="2261888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99391" y="64077"/>
            <a:ext cx="2630557" cy="8702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smtClean="0"/>
              <a:t>Raw Code</a:t>
            </a:r>
            <a:endParaRPr sz="4400" dirty="0"/>
          </a:p>
        </p:txBody>
      </p:sp>
      <p:sp>
        <p:nvSpPr>
          <p:cNvPr id="175" name="Google Shape;175;p30"/>
          <p:cNvSpPr txBox="1">
            <a:spLocks noGrp="1"/>
          </p:cNvSpPr>
          <p:nvPr>
            <p:ph type="subTitle" idx="1"/>
          </p:nvPr>
        </p:nvSpPr>
        <p:spPr>
          <a:xfrm>
            <a:off x="410818" y="821635"/>
            <a:ext cx="6506818" cy="3909391"/>
          </a:xfrm>
          <a:prstGeom prst="rect">
            <a:avLst/>
          </a:prstGeom>
        </p:spPr>
        <p:txBody>
          <a:bodyPr spcFirstLastPara="1" wrap="square" lIns="91425" tIns="91425" rIns="91425" bIns="91425" anchor="t" anchorCtr="0">
            <a:noAutofit/>
          </a:bodyPr>
          <a:lstStyle/>
          <a:p>
            <a:pPr marL="0" lvl="0" indent="0"/>
            <a:r>
              <a:rPr lang="en-IN" sz="1000" dirty="0"/>
              <a:t>import </a:t>
            </a:r>
            <a:r>
              <a:rPr lang="en-IN" sz="1000" dirty="0" smtClean="0"/>
              <a:t>cv2</a:t>
            </a:r>
            <a:endParaRPr lang="en-IN" sz="1000" dirty="0"/>
          </a:p>
          <a:p>
            <a:pPr marL="0" lvl="0" indent="0"/>
            <a:r>
              <a:rPr lang="en-IN" sz="1000" dirty="0"/>
              <a:t>import </a:t>
            </a:r>
            <a:r>
              <a:rPr lang="en-IN" sz="1000" dirty="0" smtClean="0"/>
              <a:t>time</a:t>
            </a:r>
            <a:endParaRPr lang="en-IN" sz="1000" dirty="0"/>
          </a:p>
          <a:p>
            <a:pPr marL="0" lvl="0" indent="0"/>
            <a:r>
              <a:rPr lang="en-IN" sz="1000" dirty="0"/>
              <a:t>from </a:t>
            </a:r>
            <a:r>
              <a:rPr lang="en-IN" sz="1000" dirty="0" err="1"/>
              <a:t>datetime</a:t>
            </a:r>
            <a:r>
              <a:rPr lang="en-IN" sz="1000" dirty="0"/>
              <a:t> import </a:t>
            </a:r>
            <a:r>
              <a:rPr lang="en-IN" sz="1000" dirty="0" err="1" smtClean="0"/>
              <a:t>datetime</a:t>
            </a:r>
            <a:endParaRPr lang="en-IN" sz="1000" dirty="0"/>
          </a:p>
          <a:p>
            <a:pPr marL="0" lvl="0" indent="0"/>
            <a:r>
              <a:rPr lang="en-IN" sz="1000" dirty="0"/>
              <a:t>from </a:t>
            </a:r>
            <a:r>
              <a:rPr lang="en-IN" sz="1000" dirty="0" err="1"/>
              <a:t>sinchsms</a:t>
            </a:r>
            <a:r>
              <a:rPr lang="en-IN" sz="1000" dirty="0"/>
              <a:t> import </a:t>
            </a:r>
            <a:r>
              <a:rPr lang="en-IN" sz="1000" dirty="0" err="1" smtClean="0"/>
              <a:t>SinchSMS</a:t>
            </a:r>
            <a:endParaRPr lang="en-IN" sz="1000" dirty="0"/>
          </a:p>
          <a:p>
            <a:pPr marL="0" lvl="0" indent="0"/>
            <a:r>
              <a:rPr lang="en-IN" sz="1000" dirty="0"/>
              <a:t>import </a:t>
            </a:r>
            <a:r>
              <a:rPr lang="en-IN" sz="1000" dirty="0" smtClean="0"/>
              <a:t>pyttsx3</a:t>
            </a:r>
          </a:p>
          <a:p>
            <a:pPr marL="0" lvl="0" indent="0"/>
            <a:endParaRPr lang="en-IN" sz="1000" dirty="0"/>
          </a:p>
          <a:p>
            <a:pPr marL="0" lvl="0" indent="0"/>
            <a:r>
              <a:rPr lang="en-IN" sz="1000" dirty="0"/>
              <a:t># function for sending SMS</a:t>
            </a:r>
          </a:p>
          <a:p>
            <a:pPr marL="0" lvl="0" indent="0"/>
            <a:r>
              <a:rPr lang="en-IN" sz="1000" dirty="0" err="1"/>
              <a:t>def</a:t>
            </a:r>
            <a:r>
              <a:rPr lang="en-IN" sz="1000" dirty="0"/>
              <a:t> </a:t>
            </a:r>
            <a:r>
              <a:rPr lang="en-IN" sz="1000" dirty="0" err="1"/>
              <a:t>sendSMS</a:t>
            </a:r>
            <a:r>
              <a:rPr lang="en-IN" sz="1000" dirty="0"/>
              <a:t>():A</a:t>
            </a:r>
          </a:p>
          <a:p>
            <a:pPr marL="0" lvl="0" indent="0"/>
            <a:r>
              <a:rPr lang="en-IN" sz="1000" dirty="0"/>
              <a:t>    number = '</a:t>
            </a:r>
            <a:r>
              <a:rPr lang="en-IN" sz="1000" dirty="0" err="1"/>
              <a:t>your_mobile_number</a:t>
            </a:r>
            <a:r>
              <a:rPr lang="en-IN" sz="1000" dirty="0"/>
              <a:t>'</a:t>
            </a:r>
          </a:p>
          <a:p>
            <a:pPr marL="0" lvl="0" indent="0"/>
            <a:r>
              <a:rPr lang="en-IN" sz="1000" dirty="0"/>
              <a:t>    </a:t>
            </a:r>
            <a:r>
              <a:rPr lang="en-IN" sz="1000" dirty="0" err="1"/>
              <a:t>app_key</a:t>
            </a:r>
            <a:r>
              <a:rPr lang="en-IN" sz="1000" dirty="0"/>
              <a:t> = '</a:t>
            </a:r>
            <a:r>
              <a:rPr lang="en-IN" sz="1000" dirty="0" err="1"/>
              <a:t>your_app_key</a:t>
            </a:r>
            <a:r>
              <a:rPr lang="en-IN" sz="1000" dirty="0"/>
              <a:t>'</a:t>
            </a:r>
          </a:p>
          <a:p>
            <a:pPr marL="0" lvl="0" indent="0"/>
            <a:r>
              <a:rPr lang="en-IN" sz="1000" dirty="0"/>
              <a:t>    </a:t>
            </a:r>
            <a:r>
              <a:rPr lang="en-IN" sz="1000" dirty="0" err="1"/>
              <a:t>app_secret</a:t>
            </a:r>
            <a:r>
              <a:rPr lang="en-IN" sz="1000" dirty="0"/>
              <a:t> = '</a:t>
            </a:r>
            <a:r>
              <a:rPr lang="en-IN" sz="1000" dirty="0" err="1"/>
              <a:t>your_app_secret</a:t>
            </a:r>
            <a:r>
              <a:rPr lang="en-IN" sz="1000" dirty="0"/>
              <a:t>'</a:t>
            </a:r>
          </a:p>
          <a:p>
            <a:pPr marL="0" lvl="0" indent="0"/>
            <a:endParaRPr lang="en-IN" sz="1000" dirty="0"/>
          </a:p>
          <a:p>
            <a:pPr marL="0" lvl="0" indent="0"/>
            <a:r>
              <a:rPr lang="en-IN" sz="1000" dirty="0"/>
              <a:t>    # enter the message to be sent</a:t>
            </a:r>
          </a:p>
          <a:p>
            <a:pPr marL="0" lvl="0" indent="0"/>
            <a:r>
              <a:rPr lang="en-IN" sz="1000" dirty="0"/>
              <a:t>    message = 'Motion Detected in your Security cam at' + </a:t>
            </a:r>
            <a:r>
              <a:rPr lang="en-IN" sz="1000" dirty="0" err="1"/>
              <a:t>datetime.now</a:t>
            </a:r>
            <a:r>
              <a:rPr lang="en-IN" sz="1000" dirty="0"/>
              <a:t>()</a:t>
            </a:r>
          </a:p>
          <a:p>
            <a:pPr marL="0" lvl="0" indent="0"/>
            <a:endParaRPr lang="en-IN" sz="1000" dirty="0"/>
          </a:p>
          <a:p>
            <a:pPr marL="0" lvl="0" indent="0"/>
            <a:r>
              <a:rPr lang="en-IN" sz="1000" dirty="0"/>
              <a:t>    client = </a:t>
            </a:r>
            <a:r>
              <a:rPr lang="en-IN" sz="1000" dirty="0" err="1"/>
              <a:t>SinchSMS</a:t>
            </a:r>
            <a:r>
              <a:rPr lang="en-IN" sz="1000" dirty="0"/>
              <a:t>(</a:t>
            </a:r>
            <a:r>
              <a:rPr lang="en-IN" sz="1000" dirty="0" err="1"/>
              <a:t>app_key</a:t>
            </a:r>
            <a:r>
              <a:rPr lang="en-IN" sz="1000" dirty="0"/>
              <a:t>, </a:t>
            </a:r>
            <a:r>
              <a:rPr lang="en-IN" sz="1000" dirty="0" err="1"/>
              <a:t>app_secret</a:t>
            </a:r>
            <a:r>
              <a:rPr lang="en-IN" sz="1000" dirty="0"/>
              <a:t>)</a:t>
            </a:r>
          </a:p>
          <a:p>
            <a:pPr marL="0" lvl="0" indent="0"/>
            <a:r>
              <a:rPr lang="en-IN" sz="1000" dirty="0"/>
              <a:t>    print("Sending '%s' to %s" % (message, number))</a:t>
            </a:r>
          </a:p>
          <a:p>
            <a:pPr marL="0" lvl="0" indent="0"/>
            <a:endParaRPr lang="en-IN" sz="1000" dirty="0"/>
          </a:p>
          <a:p>
            <a:pPr marL="0" lvl="0" indent="0"/>
            <a:r>
              <a:rPr lang="en-IN" sz="1000" dirty="0"/>
              <a:t>    response = </a:t>
            </a:r>
            <a:r>
              <a:rPr lang="en-IN" sz="1000" dirty="0" err="1"/>
              <a:t>client.send_message</a:t>
            </a:r>
            <a:r>
              <a:rPr lang="en-IN" sz="1000" dirty="0"/>
              <a:t>(number, message)</a:t>
            </a:r>
          </a:p>
          <a:p>
            <a:pPr marL="0" lvl="0" indent="0"/>
            <a:r>
              <a:rPr lang="en-IN" sz="1000" dirty="0"/>
              <a:t>    </a:t>
            </a:r>
            <a:r>
              <a:rPr lang="en-IN" sz="1000" dirty="0" err="1"/>
              <a:t>message_id</a:t>
            </a:r>
            <a:r>
              <a:rPr lang="en-IN" sz="1000" dirty="0"/>
              <a:t> = response['</a:t>
            </a:r>
            <a:r>
              <a:rPr lang="en-IN" sz="1000" dirty="0" err="1"/>
              <a:t>messageId</a:t>
            </a:r>
            <a:r>
              <a:rPr lang="en-IN" sz="1000" dirty="0"/>
              <a:t>']</a:t>
            </a:r>
          </a:p>
          <a:p>
            <a:pPr marL="0" lvl="0" indent="0"/>
            <a:r>
              <a:rPr lang="en-IN" sz="1000" dirty="0"/>
              <a:t>    response = </a:t>
            </a:r>
            <a:r>
              <a:rPr lang="en-IN" sz="1000" dirty="0" err="1"/>
              <a:t>client.check_status</a:t>
            </a:r>
            <a:r>
              <a:rPr lang="en-IN" sz="1000" dirty="0"/>
              <a:t>(</a:t>
            </a:r>
            <a:r>
              <a:rPr lang="en-IN" sz="1000" dirty="0" err="1"/>
              <a:t>message_id</a:t>
            </a:r>
            <a:r>
              <a:rPr lang="en-IN" sz="1000" dirty="0"/>
              <a:t>)</a:t>
            </a:r>
          </a:p>
          <a:p>
            <a:pPr marL="0" lvl="0" indent="0"/>
            <a:endParaRPr lang="en-IN" sz="1000" dirty="0"/>
          </a:p>
          <a:p>
            <a:pPr marL="0" lvl="0" indent="0"/>
            <a:r>
              <a:rPr lang="en-IN" sz="1000" dirty="0"/>
              <a:t>    # keep trying unless the status </a:t>
            </a:r>
            <a:r>
              <a:rPr lang="en-IN" sz="1000" dirty="0" err="1"/>
              <a:t>retured</a:t>
            </a:r>
            <a:r>
              <a:rPr lang="en-IN" sz="1000" dirty="0"/>
              <a:t> is Successful</a:t>
            </a:r>
          </a:p>
          <a:p>
            <a:pPr marL="0" lvl="0" indent="0"/>
            <a:r>
              <a:rPr lang="en-IN" sz="1000" dirty="0"/>
              <a:t>    while response['status'] != 'Successful':</a:t>
            </a:r>
          </a:p>
          <a:p>
            <a:pPr marL="0" lvl="0" indent="0"/>
            <a:r>
              <a:rPr lang="en-IN" sz="1000" dirty="0"/>
              <a:t>        print(response['status'])</a:t>
            </a:r>
          </a:p>
          <a:p>
            <a:pPr marL="0" lvl="0" indent="0"/>
            <a:endParaRPr lang="en-IN"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99391" y="64077"/>
            <a:ext cx="2630557" cy="87020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smtClean="0"/>
              <a:t>Raw Code</a:t>
            </a:r>
            <a:endParaRPr sz="4400" dirty="0"/>
          </a:p>
        </p:txBody>
      </p:sp>
      <p:sp>
        <p:nvSpPr>
          <p:cNvPr id="175" name="Google Shape;175;p30"/>
          <p:cNvSpPr txBox="1">
            <a:spLocks noGrp="1"/>
          </p:cNvSpPr>
          <p:nvPr>
            <p:ph type="subTitle" idx="1"/>
          </p:nvPr>
        </p:nvSpPr>
        <p:spPr>
          <a:xfrm>
            <a:off x="410818" y="821635"/>
            <a:ext cx="6506818" cy="4321865"/>
          </a:xfrm>
          <a:prstGeom prst="rect">
            <a:avLst/>
          </a:prstGeom>
        </p:spPr>
        <p:txBody>
          <a:bodyPr spcFirstLastPara="1" wrap="square" lIns="91425" tIns="91425" rIns="91425" bIns="91425" anchor="t" anchorCtr="0">
            <a:noAutofit/>
          </a:bodyPr>
          <a:lstStyle/>
          <a:p>
            <a:pPr marL="0" lvl="0" indent="0"/>
            <a:r>
              <a:rPr lang="en-IN" sz="1000" dirty="0"/>
              <a:t> </a:t>
            </a:r>
            <a:r>
              <a:rPr lang="en-IN" sz="1000" dirty="0" err="1"/>
              <a:t>time.sleep</a:t>
            </a:r>
            <a:r>
              <a:rPr lang="en-IN" sz="1000" dirty="0"/>
              <a:t>(1)</a:t>
            </a:r>
          </a:p>
          <a:p>
            <a:pPr marL="0" lvl="0" indent="0"/>
            <a:r>
              <a:rPr lang="en-IN" sz="1000" dirty="0"/>
              <a:t> </a:t>
            </a:r>
            <a:r>
              <a:rPr lang="en-IN" sz="1000" dirty="0" smtClean="0"/>
              <a:t>response </a:t>
            </a:r>
            <a:r>
              <a:rPr lang="en-IN" sz="1000" dirty="0"/>
              <a:t>= </a:t>
            </a:r>
            <a:r>
              <a:rPr lang="en-IN" sz="1000" dirty="0" err="1"/>
              <a:t>client.check_status</a:t>
            </a:r>
            <a:r>
              <a:rPr lang="en-IN" sz="1000" dirty="0"/>
              <a:t>(</a:t>
            </a:r>
            <a:r>
              <a:rPr lang="en-IN" sz="1000" dirty="0" err="1"/>
              <a:t>message_id</a:t>
            </a:r>
            <a:r>
              <a:rPr lang="en-IN" sz="1000" dirty="0"/>
              <a:t>)</a:t>
            </a:r>
            <a:r>
              <a:rPr lang="en-IN" sz="1000" dirty="0" smtClean="0"/>
              <a:t> </a:t>
            </a:r>
          </a:p>
          <a:p>
            <a:pPr marL="0" lvl="0" indent="0"/>
            <a:r>
              <a:rPr lang="en-IN" sz="1000" dirty="0" smtClean="0"/>
              <a:t># </a:t>
            </a:r>
            <a:r>
              <a:rPr lang="en-IN" sz="1000" dirty="0"/>
              <a:t>keep trying unless the status </a:t>
            </a:r>
            <a:r>
              <a:rPr lang="en-IN" sz="1000" dirty="0" err="1"/>
              <a:t>retured</a:t>
            </a:r>
            <a:r>
              <a:rPr lang="en-IN" sz="1000" dirty="0"/>
              <a:t> is Successful</a:t>
            </a:r>
          </a:p>
          <a:p>
            <a:pPr marL="0" lvl="0" indent="0"/>
            <a:r>
              <a:rPr lang="en-IN" sz="1000" dirty="0"/>
              <a:t>    while response['status'] != 'Successful':</a:t>
            </a:r>
          </a:p>
          <a:p>
            <a:pPr marL="0" lvl="0" indent="0"/>
            <a:r>
              <a:rPr lang="en-IN" sz="1000" dirty="0"/>
              <a:t>        print(response['status'])</a:t>
            </a:r>
          </a:p>
          <a:p>
            <a:pPr marL="0" lvl="0" indent="0"/>
            <a:r>
              <a:rPr lang="en-IN" sz="1000" dirty="0"/>
              <a:t>        </a:t>
            </a:r>
            <a:r>
              <a:rPr lang="en-IN" sz="1000" dirty="0" err="1"/>
              <a:t>time.sleep</a:t>
            </a:r>
            <a:r>
              <a:rPr lang="en-IN" sz="1000" dirty="0"/>
              <a:t>(1)</a:t>
            </a:r>
          </a:p>
          <a:p>
            <a:pPr marL="0" lvl="0" indent="0"/>
            <a:r>
              <a:rPr lang="en-IN" sz="1000" dirty="0"/>
              <a:t>        response = </a:t>
            </a:r>
            <a:r>
              <a:rPr lang="en-IN" sz="1000" dirty="0" err="1"/>
              <a:t>client.check_status</a:t>
            </a:r>
            <a:r>
              <a:rPr lang="en-IN" sz="1000" dirty="0"/>
              <a:t>(</a:t>
            </a:r>
            <a:r>
              <a:rPr lang="en-IN" sz="1000" dirty="0" err="1"/>
              <a:t>message_id</a:t>
            </a:r>
            <a:r>
              <a:rPr lang="en-IN" sz="1000" dirty="0"/>
              <a:t>)</a:t>
            </a:r>
          </a:p>
          <a:p>
            <a:pPr marL="0" lvl="0" indent="0"/>
            <a:endParaRPr lang="en-IN" sz="1000" dirty="0"/>
          </a:p>
          <a:p>
            <a:pPr marL="0" lvl="0" indent="0"/>
            <a:r>
              <a:rPr lang="en-IN" sz="1000" dirty="0"/>
              <a:t>    print(response['status'])</a:t>
            </a:r>
          </a:p>
          <a:p>
            <a:pPr marL="0" lvl="0" indent="0"/>
            <a:endParaRPr lang="en-IN" sz="1000" dirty="0"/>
          </a:p>
          <a:p>
            <a:pPr marL="0" lvl="0" indent="0"/>
            <a:endParaRPr lang="en-IN" sz="1000" dirty="0"/>
          </a:p>
          <a:p>
            <a:pPr marL="0" lvl="0" indent="0"/>
            <a:r>
              <a:rPr lang="en-IN" sz="1000" dirty="0" err="1"/>
              <a:t>faceCascade</a:t>
            </a:r>
            <a:r>
              <a:rPr lang="en-IN" sz="1000" dirty="0"/>
              <a:t> = cv2.CascadeClassifier(cv2.data.haarcascades + 'haarcascade_frontalface_default.xml')</a:t>
            </a:r>
          </a:p>
          <a:p>
            <a:pPr marL="0" lvl="0" indent="0"/>
            <a:r>
              <a:rPr lang="en-IN" sz="1000" dirty="0" err="1"/>
              <a:t>bodyCascade</a:t>
            </a:r>
            <a:r>
              <a:rPr lang="en-IN" sz="1000" dirty="0"/>
              <a:t> = cv2.CascadeClassifier(cv2.data.haarcascades + 'haarcascade_frontalface_default.xml')</a:t>
            </a:r>
          </a:p>
          <a:p>
            <a:pPr marL="0" lvl="0" indent="0"/>
            <a:endParaRPr lang="en-IN" sz="1000" dirty="0"/>
          </a:p>
          <a:p>
            <a:pPr marL="0" lvl="0" indent="0"/>
            <a:r>
              <a:rPr lang="en-IN" sz="1000" dirty="0"/>
              <a:t>cam = cv2.VideoCapture(1)</a:t>
            </a:r>
          </a:p>
          <a:p>
            <a:pPr marL="0" lvl="0" indent="0"/>
            <a:r>
              <a:rPr lang="en-IN" sz="1000" dirty="0"/>
              <a:t>if </a:t>
            </a:r>
            <a:r>
              <a:rPr lang="en-IN" sz="1000" dirty="0" err="1"/>
              <a:t>cam.isOpened</a:t>
            </a:r>
            <a:r>
              <a:rPr lang="en-IN" sz="1000" dirty="0"/>
              <a:t>():</a:t>
            </a:r>
          </a:p>
          <a:p>
            <a:pPr marL="0" lvl="0" indent="0"/>
            <a:r>
              <a:rPr lang="en-IN" sz="1000" dirty="0"/>
              <a:t>  print ("Connected....")</a:t>
            </a:r>
          </a:p>
          <a:p>
            <a:pPr marL="0" lvl="0" indent="0"/>
            <a:r>
              <a:rPr lang="en-IN" sz="1000" dirty="0"/>
              <a:t>  while True:</a:t>
            </a:r>
          </a:p>
          <a:p>
            <a:pPr marL="0" lvl="0" indent="0"/>
            <a:r>
              <a:rPr lang="en-IN" sz="1000" dirty="0"/>
              <a:t>     # Capture frame-by-frame</a:t>
            </a:r>
          </a:p>
          <a:p>
            <a:pPr marL="0" lvl="0" indent="0"/>
            <a:r>
              <a:rPr lang="en-IN" sz="1000" dirty="0"/>
              <a:t>     ret, frame = </a:t>
            </a:r>
            <a:r>
              <a:rPr lang="en-IN" sz="1000" dirty="0" err="1"/>
              <a:t>cam.read</a:t>
            </a:r>
            <a:r>
              <a:rPr lang="en-IN" sz="1000" dirty="0"/>
              <a:t>()</a:t>
            </a:r>
          </a:p>
          <a:p>
            <a:pPr marL="0" lvl="0" indent="0"/>
            <a:r>
              <a:rPr lang="en-IN" sz="1000" dirty="0"/>
              <a:t>     if ret:</a:t>
            </a:r>
          </a:p>
          <a:p>
            <a:pPr marL="0" lvl="0" indent="0"/>
            <a:r>
              <a:rPr lang="en-IN" sz="1000" dirty="0"/>
              <a:t>        </a:t>
            </a:r>
            <a:r>
              <a:rPr lang="en-IN" sz="1000" dirty="0" err="1"/>
              <a:t>gray</a:t>
            </a:r>
            <a:r>
              <a:rPr lang="en-IN" sz="1000" dirty="0"/>
              <a:t> = cv2.cvtColor(frame, cv2.COLOR_BGR2GRAY)</a:t>
            </a:r>
          </a:p>
          <a:p>
            <a:pPr marL="0" lvl="0" indent="0"/>
            <a:endParaRPr lang="en-IN" sz="1000" dirty="0"/>
          </a:p>
          <a:p>
            <a:pPr marL="0" lvl="0" indent="0"/>
            <a:r>
              <a:rPr lang="en-IN" sz="1000" dirty="0"/>
              <a:t>        faces = </a:t>
            </a:r>
            <a:r>
              <a:rPr lang="en-IN" sz="1000" dirty="0" err="1"/>
              <a:t>faceCascade.detectMultiScale</a:t>
            </a:r>
            <a:r>
              <a:rPr lang="en-IN" sz="1000" dirty="0"/>
              <a:t>(</a:t>
            </a:r>
          </a:p>
          <a:p>
            <a:pPr marL="0" lvl="0" indent="0"/>
            <a:r>
              <a:rPr lang="en-IN" sz="1000" dirty="0"/>
              <a:t>            </a:t>
            </a:r>
            <a:r>
              <a:rPr lang="en-IN" sz="1000" dirty="0" err="1"/>
              <a:t>gray</a:t>
            </a:r>
            <a:r>
              <a:rPr lang="en-IN" sz="1000" dirty="0"/>
              <a:t>,</a:t>
            </a:r>
          </a:p>
          <a:p>
            <a:pPr marL="0" lvl="0" indent="0"/>
            <a:r>
              <a:rPr lang="en-IN" sz="1000" dirty="0"/>
              <a:t>            </a:t>
            </a:r>
            <a:r>
              <a:rPr lang="en-IN" sz="1000" dirty="0" err="1"/>
              <a:t>scaleFactor</a:t>
            </a:r>
            <a:r>
              <a:rPr lang="en-IN" sz="1000" dirty="0"/>
              <a:t>=1.1</a:t>
            </a:r>
            <a:r>
              <a:rPr lang="en-IN" sz="1000" dirty="0" smtClean="0"/>
              <a:t>,</a:t>
            </a:r>
            <a:endParaRPr lang="en-IN" sz="1000" dirty="0"/>
          </a:p>
        </p:txBody>
      </p:sp>
    </p:spTree>
    <p:extLst>
      <p:ext uri="{BB962C8B-B14F-4D97-AF65-F5344CB8AC3E}">
        <p14:creationId xmlns:p14="http://schemas.microsoft.com/office/powerpoint/2010/main" val="426452623"/>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1257</Words>
  <Application>Microsoft Office PowerPoint</Application>
  <PresentationFormat>On-screen Show (16:9)</PresentationFormat>
  <Paragraphs>173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Advent Pro Light</vt:lpstr>
      <vt:lpstr>Josefin Slab</vt:lpstr>
      <vt:lpstr>Fira Sans Condensed Light</vt:lpstr>
      <vt:lpstr>Rajdhani</vt:lpstr>
      <vt:lpstr>Arial</vt:lpstr>
      <vt:lpstr>Anton</vt:lpstr>
      <vt:lpstr>Ai Tech Agency by Slidesgo</vt:lpstr>
      <vt:lpstr>Security Camera</vt:lpstr>
      <vt:lpstr>Introduction of the Project</vt:lpstr>
      <vt:lpstr>Motion Detection</vt:lpstr>
      <vt:lpstr>Methodology </vt:lpstr>
      <vt:lpstr>Code Expain !</vt:lpstr>
      <vt:lpstr>Code Expain !</vt:lpstr>
      <vt:lpstr>Code Expain !</vt:lpstr>
      <vt:lpstr>Raw Code</vt:lpstr>
      <vt:lpstr>Raw Code</vt:lpstr>
      <vt:lpstr>Raw Code</vt:lpstr>
      <vt:lpstr>Raw Code</vt:lpstr>
      <vt:lpstr>Result and Discussion</vt:lpstr>
      <vt:lpstr>Conclusion And Future upgradation</vt:lpstr>
      <vt:lpstr>End of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Camera</dc:title>
  <dc:creator>Magra</dc:creator>
  <cp:lastModifiedBy>Magra</cp:lastModifiedBy>
  <cp:revision>18</cp:revision>
  <dcterms:modified xsi:type="dcterms:W3CDTF">2021-04-15T17:47:05Z</dcterms:modified>
</cp:coreProperties>
</file>